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13_3526FD4C.xml" ContentType="application/vnd.ms-powerpoint.comments+xml"/>
  <Override PartName="/ppt/comments/modernComment_114_858C8E9A.xml" ContentType="application/vnd.ms-powerpoint.comments+xml"/>
  <Override PartName="/ppt/comments/modernComment_115_49A18F3B.xml" ContentType="application/vnd.ms-powerpoint.comments+xml"/>
  <Override PartName="/ppt/comments/modernComment_116_8B7E9E00.xml" ContentType="application/vnd.ms-powerpoint.comments+xml"/>
  <Override PartName="/ppt/comments/modernComment_124_4D083A5C.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7" r:id="rId5"/>
    <p:sldId id="266" r:id="rId6"/>
    <p:sldId id="268" r:id="rId7"/>
    <p:sldId id="270" r:id="rId8"/>
    <p:sldId id="273" r:id="rId9"/>
    <p:sldId id="274" r:id="rId10"/>
    <p:sldId id="275" r:id="rId11"/>
    <p:sldId id="276" r:id="rId12"/>
    <p:sldId id="277" r:id="rId13"/>
    <p:sldId id="278" r:id="rId14"/>
    <p:sldId id="281" r:id="rId15"/>
    <p:sldId id="272" r:id="rId16"/>
    <p:sldId id="282" r:id="rId17"/>
    <p:sldId id="280" r:id="rId18"/>
    <p:sldId id="283" r:id="rId19"/>
    <p:sldId id="284" r:id="rId20"/>
    <p:sldId id="290" r:id="rId21"/>
    <p:sldId id="286" r:id="rId22"/>
    <p:sldId id="293" r:id="rId23"/>
    <p:sldId id="296" r:id="rId24"/>
    <p:sldId id="294" r:id="rId25"/>
    <p:sldId id="292" r:id="rId26"/>
    <p:sldId id="29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68AE07-45C8-5E98-F8A9-1DD5ADB8B251}" name="Ho, Binh D" initials="HD" userId="S::bho@albany.edu::2f153f64-fc5f-46f9-b84f-2f10e003391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1" d="100"/>
          <a:sy n="91" d="100"/>
        </p:scale>
        <p:origin x="19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comments/modernComment_113_3526FD4C.xml><?xml version="1.0" encoding="utf-8"?>
<p188:cmLst xmlns:a="http://schemas.openxmlformats.org/drawingml/2006/main" xmlns:r="http://schemas.openxmlformats.org/officeDocument/2006/relationships" xmlns:p188="http://schemas.microsoft.com/office/powerpoint/2018/8/main">
  <p188:cm id="{27059ADD-4B5C-43DC-90C5-349BC9AAB0D5}" authorId="{AC68AE07-45C8-5E98-F8A9-1DD5ADB8B251}" created="2024-04-21T18:00:56.533">
    <pc:sldMkLst xmlns:pc="http://schemas.microsoft.com/office/powerpoint/2013/main/command">
      <pc:docMk/>
      <pc:sldMk cId="891747660" sldId="275"/>
    </pc:sldMkLst>
    <p188:txBody>
      <a:bodyPr/>
      <a:lstStyle/>
      <a:p>
        <a:r>
          <a:rPr lang="en-US"/>
          <a:t>steven fixes this</a:t>
        </a:r>
      </a:p>
    </p188:txBody>
  </p188:cm>
</p188:cmLst>
</file>

<file path=ppt/comments/modernComment_114_858C8E9A.xml><?xml version="1.0" encoding="utf-8"?>
<p188:cmLst xmlns:a="http://schemas.openxmlformats.org/drawingml/2006/main" xmlns:r="http://schemas.openxmlformats.org/officeDocument/2006/relationships" xmlns:p188="http://schemas.microsoft.com/office/powerpoint/2018/8/main">
  <p188:cm id="{92B0E748-E5DF-46ED-96A3-2F321CCA187C}" authorId="{AC68AE07-45C8-5E98-F8A9-1DD5ADB8B251}" created="2024-04-21T18:01:43.362">
    <pc:sldMkLst xmlns:pc="http://schemas.microsoft.com/office/powerpoint/2013/main/command">
      <pc:docMk/>
      <pc:sldMk cId="2240581274" sldId="276"/>
    </pc:sldMkLst>
    <p188:txBody>
      <a:bodyPr/>
      <a:lstStyle/>
      <a:p>
        <a:r>
          <a:rPr lang="en-US"/>
          <a:t>steven!!!!</a:t>
        </a:r>
      </a:p>
    </p188:txBody>
  </p188:cm>
</p188:cmLst>
</file>

<file path=ppt/comments/modernComment_115_49A18F3B.xml><?xml version="1.0" encoding="utf-8"?>
<p188:cmLst xmlns:a="http://schemas.openxmlformats.org/drawingml/2006/main" xmlns:r="http://schemas.openxmlformats.org/officeDocument/2006/relationships" xmlns:p188="http://schemas.microsoft.com/office/powerpoint/2018/8/main">
  <p188:cm id="{C18F2E6A-D3CA-4B85-A010-D28B92D72EF8}" authorId="{AC68AE07-45C8-5E98-F8A9-1DD5ADB8B251}" created="2024-04-21T18:02:10.270">
    <pc:sldMkLst xmlns:pc="http://schemas.microsoft.com/office/powerpoint/2013/main/command">
      <pc:docMk/>
      <pc:sldMk cId="1235324731" sldId="277"/>
    </pc:sldMkLst>
    <p188:txBody>
      <a:bodyPr/>
      <a:lstStyle/>
      <a:p>
        <a:r>
          <a:rPr lang="en-US"/>
          <a:t>binh</a:t>
        </a:r>
      </a:p>
    </p188:txBody>
  </p188:cm>
</p188:cmLst>
</file>

<file path=ppt/comments/modernComment_116_8B7E9E00.xml><?xml version="1.0" encoding="utf-8"?>
<p188:cmLst xmlns:a="http://schemas.openxmlformats.org/drawingml/2006/main" xmlns:r="http://schemas.openxmlformats.org/officeDocument/2006/relationships" xmlns:p188="http://schemas.microsoft.com/office/powerpoint/2018/8/main">
  <p188:cm id="{ED1FD716-C4C8-4B6B-A00F-3422D375A1BB}" authorId="{AC68AE07-45C8-5E98-F8A9-1DD5ADB8B251}" created="2024-04-21T18:14:03.588">
    <pc:sldMkLst xmlns:pc="http://schemas.microsoft.com/office/powerpoint/2013/main/command">
      <pc:docMk/>
      <pc:sldMk cId="2340331008" sldId="278"/>
    </pc:sldMkLst>
    <p188:txBody>
      <a:bodyPr/>
      <a:lstStyle/>
      <a:p>
        <a:r>
          <a:rPr lang="en-US"/>
          <a:t>P = I V</a:t>
        </a:r>
      </a:p>
    </p188:txBody>
  </p188:cm>
</p188:cmLst>
</file>

<file path=ppt/comments/modernComment_124_4D083A5C.xml><?xml version="1.0" encoding="utf-8"?>
<p188:cmLst xmlns:a="http://schemas.openxmlformats.org/drawingml/2006/main" xmlns:r="http://schemas.openxmlformats.org/officeDocument/2006/relationships" xmlns:p188="http://schemas.microsoft.com/office/powerpoint/2018/8/main">
  <p188:cm id="{2C769AFE-4772-4696-8A9B-E883EBEE9F62}" authorId="{AC68AE07-45C8-5E98-F8A9-1DD5ADB8B251}" created="2024-04-21T18:42:30.928">
    <pc:sldMkLst xmlns:pc="http://schemas.microsoft.com/office/powerpoint/2013/main/command">
      <pc:docMk/>
      <pc:sldMk cId="1292384860" sldId="292"/>
    </pc:sldMkLst>
    <p188:txBody>
      <a:bodyPr/>
      <a:lstStyle/>
      <a:p>
        <a:r>
          <a:rPr lang="en-US"/>
          <a:t>add pic</a:t>
        </a:r>
      </a:p>
    </p188:txBody>
  </p188:cm>
</p188: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69D2E0-5096-4477-81D6-D5DDD6FB8F7C}"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B3DCEF6B-E28A-457E-B10D-1445467979CE}">
      <dgm:prSet/>
      <dgm:spPr/>
      <dgm:t>
        <a:bodyPr/>
        <a:lstStyle/>
        <a:p>
          <a:r>
            <a:rPr lang="en-US"/>
            <a:t>Vrated: 3.7V</a:t>
          </a:r>
        </a:p>
      </dgm:t>
    </dgm:pt>
    <dgm:pt modelId="{D740D32F-FAE4-4749-9B4B-52417CBDCB0A}" type="parTrans" cxnId="{85A4482F-AF20-4194-B0D4-9E4DCF18ABBF}">
      <dgm:prSet/>
      <dgm:spPr/>
      <dgm:t>
        <a:bodyPr/>
        <a:lstStyle/>
        <a:p>
          <a:endParaRPr lang="en-US"/>
        </a:p>
      </dgm:t>
    </dgm:pt>
    <dgm:pt modelId="{CF671214-3735-49F1-A384-9CC92E1A2B05}" type="sibTrans" cxnId="{85A4482F-AF20-4194-B0D4-9E4DCF18ABBF}">
      <dgm:prSet/>
      <dgm:spPr/>
      <dgm:t>
        <a:bodyPr/>
        <a:lstStyle/>
        <a:p>
          <a:endParaRPr lang="en-US"/>
        </a:p>
      </dgm:t>
    </dgm:pt>
    <dgm:pt modelId="{4ED5943B-778B-42E9-8DEB-8F1E7B6A175B}">
      <dgm:prSet/>
      <dgm:spPr/>
      <dgm:t>
        <a:bodyPr/>
        <a:lstStyle/>
        <a:p>
          <a:r>
            <a:rPr lang="en-US"/>
            <a:t>Irated: 1A</a:t>
          </a:r>
        </a:p>
      </dgm:t>
    </dgm:pt>
    <dgm:pt modelId="{8F77FDD8-3727-4943-B982-5DF9A3023E90}" type="parTrans" cxnId="{590F7145-404E-46F2-A848-A1DAAC4571E0}">
      <dgm:prSet/>
      <dgm:spPr/>
      <dgm:t>
        <a:bodyPr/>
        <a:lstStyle/>
        <a:p>
          <a:endParaRPr lang="en-US"/>
        </a:p>
      </dgm:t>
    </dgm:pt>
    <dgm:pt modelId="{04586CD6-9F2F-4630-9656-F40DC62B20EE}" type="sibTrans" cxnId="{590F7145-404E-46F2-A848-A1DAAC4571E0}">
      <dgm:prSet/>
      <dgm:spPr/>
      <dgm:t>
        <a:bodyPr/>
        <a:lstStyle/>
        <a:p>
          <a:endParaRPr lang="en-US"/>
        </a:p>
      </dgm:t>
    </dgm:pt>
    <dgm:pt modelId="{E286E4C4-B157-4DEA-BA88-99A55F1D78A1}">
      <dgm:prSet/>
      <dgm:spPr/>
      <dgm:t>
        <a:bodyPr/>
        <a:lstStyle/>
        <a:p>
          <a:r>
            <a:rPr lang="en-US"/>
            <a:t>Prated:  3.7W</a:t>
          </a:r>
        </a:p>
      </dgm:t>
    </dgm:pt>
    <dgm:pt modelId="{2A222421-DB3F-42B4-9C7C-FE6086096CCB}" type="parTrans" cxnId="{3627949A-C61C-4BF6-AC28-F42EB13BDF0E}">
      <dgm:prSet/>
      <dgm:spPr/>
      <dgm:t>
        <a:bodyPr/>
        <a:lstStyle/>
        <a:p>
          <a:endParaRPr lang="en-US"/>
        </a:p>
      </dgm:t>
    </dgm:pt>
    <dgm:pt modelId="{2F345CA6-899E-49A8-84C5-40910D9645CC}" type="sibTrans" cxnId="{3627949A-C61C-4BF6-AC28-F42EB13BDF0E}">
      <dgm:prSet/>
      <dgm:spPr/>
      <dgm:t>
        <a:bodyPr/>
        <a:lstStyle/>
        <a:p>
          <a:endParaRPr lang="en-US"/>
        </a:p>
      </dgm:t>
    </dgm:pt>
    <dgm:pt modelId="{AD48D589-A93C-4624-B52B-18380B7DE9CE}">
      <dgm:prSet/>
      <dgm:spPr/>
      <dgm:t>
        <a:bodyPr/>
        <a:lstStyle/>
        <a:p>
          <a:r>
            <a:rPr lang="en-US"/>
            <a:t>Battery Capacity: 10Ah</a:t>
          </a:r>
        </a:p>
      </dgm:t>
    </dgm:pt>
    <dgm:pt modelId="{7D3AA287-2EA6-404C-B010-7AD616D3ED86}" type="parTrans" cxnId="{5ACE9CC5-A509-4954-8346-E4A84995E4DC}">
      <dgm:prSet/>
      <dgm:spPr/>
      <dgm:t>
        <a:bodyPr/>
        <a:lstStyle/>
        <a:p>
          <a:endParaRPr lang="en-US"/>
        </a:p>
      </dgm:t>
    </dgm:pt>
    <dgm:pt modelId="{BC435DAD-DE8A-4454-8F01-1D883036B25B}" type="sibTrans" cxnId="{5ACE9CC5-A509-4954-8346-E4A84995E4DC}">
      <dgm:prSet/>
      <dgm:spPr/>
      <dgm:t>
        <a:bodyPr/>
        <a:lstStyle/>
        <a:p>
          <a:endParaRPr lang="en-US"/>
        </a:p>
      </dgm:t>
    </dgm:pt>
    <dgm:pt modelId="{1AAD73BA-943A-44DD-A566-5BFBADB1C734}">
      <dgm:prSet/>
      <dgm:spPr/>
      <dgm:t>
        <a:bodyPr/>
        <a:lstStyle/>
        <a:p>
          <a:r>
            <a:rPr lang="en-US"/>
            <a:t>Idle Power Consumption: 5.55uW</a:t>
          </a:r>
        </a:p>
      </dgm:t>
    </dgm:pt>
    <dgm:pt modelId="{96E3434C-A9F0-4415-9D5F-F7FAAD20D2FC}" type="parTrans" cxnId="{2CF97C0C-DF12-49B1-BA7F-A6D62D0B38A1}">
      <dgm:prSet/>
      <dgm:spPr/>
      <dgm:t>
        <a:bodyPr/>
        <a:lstStyle/>
        <a:p>
          <a:endParaRPr lang="en-US"/>
        </a:p>
      </dgm:t>
    </dgm:pt>
    <dgm:pt modelId="{28748201-2C9D-4551-8BB4-8F745EE4F86D}" type="sibTrans" cxnId="{2CF97C0C-DF12-49B1-BA7F-A6D62D0B38A1}">
      <dgm:prSet/>
      <dgm:spPr/>
      <dgm:t>
        <a:bodyPr/>
        <a:lstStyle/>
        <a:p>
          <a:endParaRPr lang="en-US"/>
        </a:p>
      </dgm:t>
    </dgm:pt>
    <dgm:pt modelId="{C1735B72-B944-4341-A2F5-4E9CDC7E0519}" type="pres">
      <dgm:prSet presAssocID="{1969D2E0-5096-4477-81D6-D5DDD6FB8F7C}" presName="vert0" presStyleCnt="0">
        <dgm:presLayoutVars>
          <dgm:dir/>
          <dgm:animOne val="branch"/>
          <dgm:animLvl val="lvl"/>
        </dgm:presLayoutVars>
      </dgm:prSet>
      <dgm:spPr/>
    </dgm:pt>
    <dgm:pt modelId="{34E205AB-B8BB-40CE-9370-783DEB2116B1}" type="pres">
      <dgm:prSet presAssocID="{B3DCEF6B-E28A-457E-B10D-1445467979CE}" presName="thickLine" presStyleLbl="alignNode1" presStyleIdx="0" presStyleCnt="5"/>
      <dgm:spPr/>
    </dgm:pt>
    <dgm:pt modelId="{57C8F915-AE49-4774-89AC-4484F9107A59}" type="pres">
      <dgm:prSet presAssocID="{B3DCEF6B-E28A-457E-B10D-1445467979CE}" presName="horz1" presStyleCnt="0"/>
      <dgm:spPr/>
    </dgm:pt>
    <dgm:pt modelId="{13EC010C-4AB0-42CD-9401-43C024B31FD0}" type="pres">
      <dgm:prSet presAssocID="{B3DCEF6B-E28A-457E-B10D-1445467979CE}" presName="tx1" presStyleLbl="revTx" presStyleIdx="0" presStyleCnt="5"/>
      <dgm:spPr/>
    </dgm:pt>
    <dgm:pt modelId="{6C69F009-B043-4628-AF37-4708F33C8C12}" type="pres">
      <dgm:prSet presAssocID="{B3DCEF6B-E28A-457E-B10D-1445467979CE}" presName="vert1" presStyleCnt="0"/>
      <dgm:spPr/>
    </dgm:pt>
    <dgm:pt modelId="{88C58896-9128-4B0D-84EE-E0A85EBC284A}" type="pres">
      <dgm:prSet presAssocID="{4ED5943B-778B-42E9-8DEB-8F1E7B6A175B}" presName="thickLine" presStyleLbl="alignNode1" presStyleIdx="1" presStyleCnt="5"/>
      <dgm:spPr/>
    </dgm:pt>
    <dgm:pt modelId="{3CFEC296-6003-45E2-8439-DD545F553DC6}" type="pres">
      <dgm:prSet presAssocID="{4ED5943B-778B-42E9-8DEB-8F1E7B6A175B}" presName="horz1" presStyleCnt="0"/>
      <dgm:spPr/>
    </dgm:pt>
    <dgm:pt modelId="{0F89DC51-5119-4700-A6AC-225E32B993CB}" type="pres">
      <dgm:prSet presAssocID="{4ED5943B-778B-42E9-8DEB-8F1E7B6A175B}" presName="tx1" presStyleLbl="revTx" presStyleIdx="1" presStyleCnt="5"/>
      <dgm:spPr/>
    </dgm:pt>
    <dgm:pt modelId="{55995D1D-F7BF-43DD-96A4-28A0E9133226}" type="pres">
      <dgm:prSet presAssocID="{4ED5943B-778B-42E9-8DEB-8F1E7B6A175B}" presName="vert1" presStyleCnt="0"/>
      <dgm:spPr/>
    </dgm:pt>
    <dgm:pt modelId="{C286718A-614A-4FFE-B364-948DF14D83AD}" type="pres">
      <dgm:prSet presAssocID="{E286E4C4-B157-4DEA-BA88-99A55F1D78A1}" presName="thickLine" presStyleLbl="alignNode1" presStyleIdx="2" presStyleCnt="5"/>
      <dgm:spPr/>
    </dgm:pt>
    <dgm:pt modelId="{A67AD531-7A1D-45C1-832F-79944579BAE9}" type="pres">
      <dgm:prSet presAssocID="{E286E4C4-B157-4DEA-BA88-99A55F1D78A1}" presName="horz1" presStyleCnt="0"/>
      <dgm:spPr/>
    </dgm:pt>
    <dgm:pt modelId="{FE1BF616-2B28-41EA-80F2-28B22E07A6D8}" type="pres">
      <dgm:prSet presAssocID="{E286E4C4-B157-4DEA-BA88-99A55F1D78A1}" presName="tx1" presStyleLbl="revTx" presStyleIdx="2" presStyleCnt="5"/>
      <dgm:spPr/>
    </dgm:pt>
    <dgm:pt modelId="{3354A25D-CCA1-4104-984B-0EAF431FC68D}" type="pres">
      <dgm:prSet presAssocID="{E286E4C4-B157-4DEA-BA88-99A55F1D78A1}" presName="vert1" presStyleCnt="0"/>
      <dgm:spPr/>
    </dgm:pt>
    <dgm:pt modelId="{CC0D81EA-50B3-42A3-9247-AC001C52E36E}" type="pres">
      <dgm:prSet presAssocID="{AD48D589-A93C-4624-B52B-18380B7DE9CE}" presName="thickLine" presStyleLbl="alignNode1" presStyleIdx="3" presStyleCnt="5"/>
      <dgm:spPr/>
    </dgm:pt>
    <dgm:pt modelId="{5BFA9AD1-B576-4337-87EC-69F3BE8E597C}" type="pres">
      <dgm:prSet presAssocID="{AD48D589-A93C-4624-B52B-18380B7DE9CE}" presName="horz1" presStyleCnt="0"/>
      <dgm:spPr/>
    </dgm:pt>
    <dgm:pt modelId="{361A3476-314E-4B0A-8DDB-D5612FC9D484}" type="pres">
      <dgm:prSet presAssocID="{AD48D589-A93C-4624-B52B-18380B7DE9CE}" presName="tx1" presStyleLbl="revTx" presStyleIdx="3" presStyleCnt="5"/>
      <dgm:spPr/>
    </dgm:pt>
    <dgm:pt modelId="{60A659D9-0146-4DDE-8C2D-A9D66F315279}" type="pres">
      <dgm:prSet presAssocID="{AD48D589-A93C-4624-B52B-18380B7DE9CE}" presName="vert1" presStyleCnt="0"/>
      <dgm:spPr/>
    </dgm:pt>
    <dgm:pt modelId="{1F190E0C-931A-4175-81ED-3D51046EEF47}" type="pres">
      <dgm:prSet presAssocID="{1AAD73BA-943A-44DD-A566-5BFBADB1C734}" presName="thickLine" presStyleLbl="alignNode1" presStyleIdx="4" presStyleCnt="5"/>
      <dgm:spPr/>
    </dgm:pt>
    <dgm:pt modelId="{3100B420-A3DA-498C-B271-5935B969672D}" type="pres">
      <dgm:prSet presAssocID="{1AAD73BA-943A-44DD-A566-5BFBADB1C734}" presName="horz1" presStyleCnt="0"/>
      <dgm:spPr/>
    </dgm:pt>
    <dgm:pt modelId="{539ECA47-D368-4A57-B1D3-9D9AECD314D6}" type="pres">
      <dgm:prSet presAssocID="{1AAD73BA-943A-44DD-A566-5BFBADB1C734}" presName="tx1" presStyleLbl="revTx" presStyleIdx="4" presStyleCnt="5"/>
      <dgm:spPr/>
    </dgm:pt>
    <dgm:pt modelId="{F4946EB3-3C48-42DD-A291-96B4799FC576}" type="pres">
      <dgm:prSet presAssocID="{1AAD73BA-943A-44DD-A566-5BFBADB1C734}" presName="vert1" presStyleCnt="0"/>
      <dgm:spPr/>
    </dgm:pt>
  </dgm:ptLst>
  <dgm:cxnLst>
    <dgm:cxn modelId="{2CF97C0C-DF12-49B1-BA7F-A6D62D0B38A1}" srcId="{1969D2E0-5096-4477-81D6-D5DDD6FB8F7C}" destId="{1AAD73BA-943A-44DD-A566-5BFBADB1C734}" srcOrd="4" destOrd="0" parTransId="{96E3434C-A9F0-4415-9D5F-F7FAAD20D2FC}" sibTransId="{28748201-2C9D-4551-8BB4-8F745EE4F86D}"/>
    <dgm:cxn modelId="{886C5F2C-821E-42F6-BEEA-99B0D57E6D4C}" type="presOf" srcId="{E286E4C4-B157-4DEA-BA88-99A55F1D78A1}" destId="{FE1BF616-2B28-41EA-80F2-28B22E07A6D8}" srcOrd="0" destOrd="0" presId="urn:microsoft.com/office/officeart/2008/layout/LinedList"/>
    <dgm:cxn modelId="{85A4482F-AF20-4194-B0D4-9E4DCF18ABBF}" srcId="{1969D2E0-5096-4477-81D6-D5DDD6FB8F7C}" destId="{B3DCEF6B-E28A-457E-B10D-1445467979CE}" srcOrd="0" destOrd="0" parTransId="{D740D32F-FAE4-4749-9B4B-52417CBDCB0A}" sibTransId="{CF671214-3735-49F1-A384-9CC92E1A2B05}"/>
    <dgm:cxn modelId="{942D813D-6696-4682-95D6-EA498646F3B7}" type="presOf" srcId="{AD48D589-A93C-4624-B52B-18380B7DE9CE}" destId="{361A3476-314E-4B0A-8DDB-D5612FC9D484}" srcOrd="0" destOrd="0" presId="urn:microsoft.com/office/officeart/2008/layout/LinedList"/>
    <dgm:cxn modelId="{590F7145-404E-46F2-A848-A1DAAC4571E0}" srcId="{1969D2E0-5096-4477-81D6-D5DDD6FB8F7C}" destId="{4ED5943B-778B-42E9-8DEB-8F1E7B6A175B}" srcOrd="1" destOrd="0" parTransId="{8F77FDD8-3727-4943-B982-5DF9A3023E90}" sibTransId="{04586CD6-9F2F-4630-9656-F40DC62B20EE}"/>
    <dgm:cxn modelId="{21F60870-64E7-48B3-A33D-8514808FAFAE}" type="presOf" srcId="{1AAD73BA-943A-44DD-A566-5BFBADB1C734}" destId="{539ECA47-D368-4A57-B1D3-9D9AECD314D6}" srcOrd="0" destOrd="0" presId="urn:microsoft.com/office/officeart/2008/layout/LinedList"/>
    <dgm:cxn modelId="{878D1089-7B63-46CB-A2AB-65D6D0F61625}" type="presOf" srcId="{4ED5943B-778B-42E9-8DEB-8F1E7B6A175B}" destId="{0F89DC51-5119-4700-A6AC-225E32B993CB}" srcOrd="0" destOrd="0" presId="urn:microsoft.com/office/officeart/2008/layout/LinedList"/>
    <dgm:cxn modelId="{3627949A-C61C-4BF6-AC28-F42EB13BDF0E}" srcId="{1969D2E0-5096-4477-81D6-D5DDD6FB8F7C}" destId="{E286E4C4-B157-4DEA-BA88-99A55F1D78A1}" srcOrd="2" destOrd="0" parTransId="{2A222421-DB3F-42B4-9C7C-FE6086096CCB}" sibTransId="{2F345CA6-899E-49A8-84C5-40910D9645CC}"/>
    <dgm:cxn modelId="{5E35B6B6-4B1E-46A3-941F-7D288B149D99}" type="presOf" srcId="{B3DCEF6B-E28A-457E-B10D-1445467979CE}" destId="{13EC010C-4AB0-42CD-9401-43C024B31FD0}" srcOrd="0" destOrd="0" presId="urn:microsoft.com/office/officeart/2008/layout/LinedList"/>
    <dgm:cxn modelId="{5ACE9CC5-A509-4954-8346-E4A84995E4DC}" srcId="{1969D2E0-5096-4477-81D6-D5DDD6FB8F7C}" destId="{AD48D589-A93C-4624-B52B-18380B7DE9CE}" srcOrd="3" destOrd="0" parTransId="{7D3AA287-2EA6-404C-B010-7AD616D3ED86}" sibTransId="{BC435DAD-DE8A-4454-8F01-1D883036B25B}"/>
    <dgm:cxn modelId="{F74FF2DA-950C-406B-9E91-6807F77E0901}" type="presOf" srcId="{1969D2E0-5096-4477-81D6-D5DDD6FB8F7C}" destId="{C1735B72-B944-4341-A2F5-4E9CDC7E0519}" srcOrd="0" destOrd="0" presId="urn:microsoft.com/office/officeart/2008/layout/LinedList"/>
    <dgm:cxn modelId="{47BA3BBE-E2B9-4D42-9ECE-2BE1AE2FC087}" type="presParOf" srcId="{C1735B72-B944-4341-A2F5-4E9CDC7E0519}" destId="{34E205AB-B8BB-40CE-9370-783DEB2116B1}" srcOrd="0" destOrd="0" presId="urn:microsoft.com/office/officeart/2008/layout/LinedList"/>
    <dgm:cxn modelId="{17EC2A58-1EDE-4CBB-BA7B-E671FCBA1145}" type="presParOf" srcId="{C1735B72-B944-4341-A2F5-4E9CDC7E0519}" destId="{57C8F915-AE49-4774-89AC-4484F9107A59}" srcOrd="1" destOrd="0" presId="urn:microsoft.com/office/officeart/2008/layout/LinedList"/>
    <dgm:cxn modelId="{ABBF6C09-F7CD-473D-B3AF-B105B7A5D920}" type="presParOf" srcId="{57C8F915-AE49-4774-89AC-4484F9107A59}" destId="{13EC010C-4AB0-42CD-9401-43C024B31FD0}" srcOrd="0" destOrd="0" presId="urn:microsoft.com/office/officeart/2008/layout/LinedList"/>
    <dgm:cxn modelId="{DF3E46CA-B90C-495F-A3DE-0E1F5D86D395}" type="presParOf" srcId="{57C8F915-AE49-4774-89AC-4484F9107A59}" destId="{6C69F009-B043-4628-AF37-4708F33C8C12}" srcOrd="1" destOrd="0" presId="urn:microsoft.com/office/officeart/2008/layout/LinedList"/>
    <dgm:cxn modelId="{371DD678-6E7C-4A2F-99AE-A872F543F1AF}" type="presParOf" srcId="{C1735B72-B944-4341-A2F5-4E9CDC7E0519}" destId="{88C58896-9128-4B0D-84EE-E0A85EBC284A}" srcOrd="2" destOrd="0" presId="urn:microsoft.com/office/officeart/2008/layout/LinedList"/>
    <dgm:cxn modelId="{4AB02EB6-DD0F-4EA1-A4E8-2A4022D67B19}" type="presParOf" srcId="{C1735B72-B944-4341-A2F5-4E9CDC7E0519}" destId="{3CFEC296-6003-45E2-8439-DD545F553DC6}" srcOrd="3" destOrd="0" presId="urn:microsoft.com/office/officeart/2008/layout/LinedList"/>
    <dgm:cxn modelId="{BF6F5106-8411-4B80-A2D4-BC2477D5F9CD}" type="presParOf" srcId="{3CFEC296-6003-45E2-8439-DD545F553DC6}" destId="{0F89DC51-5119-4700-A6AC-225E32B993CB}" srcOrd="0" destOrd="0" presId="urn:microsoft.com/office/officeart/2008/layout/LinedList"/>
    <dgm:cxn modelId="{B58F012E-74F7-4E5B-AEBC-5692E2953A24}" type="presParOf" srcId="{3CFEC296-6003-45E2-8439-DD545F553DC6}" destId="{55995D1D-F7BF-43DD-96A4-28A0E9133226}" srcOrd="1" destOrd="0" presId="urn:microsoft.com/office/officeart/2008/layout/LinedList"/>
    <dgm:cxn modelId="{F436FC6C-AB43-4C5E-90DF-427723A68ABE}" type="presParOf" srcId="{C1735B72-B944-4341-A2F5-4E9CDC7E0519}" destId="{C286718A-614A-4FFE-B364-948DF14D83AD}" srcOrd="4" destOrd="0" presId="urn:microsoft.com/office/officeart/2008/layout/LinedList"/>
    <dgm:cxn modelId="{903B168A-AA9C-462D-9C36-27187AF9B594}" type="presParOf" srcId="{C1735B72-B944-4341-A2F5-4E9CDC7E0519}" destId="{A67AD531-7A1D-45C1-832F-79944579BAE9}" srcOrd="5" destOrd="0" presId="urn:microsoft.com/office/officeart/2008/layout/LinedList"/>
    <dgm:cxn modelId="{2A72FF48-9C33-4A0C-9B6C-B0E2CF24019A}" type="presParOf" srcId="{A67AD531-7A1D-45C1-832F-79944579BAE9}" destId="{FE1BF616-2B28-41EA-80F2-28B22E07A6D8}" srcOrd="0" destOrd="0" presId="urn:microsoft.com/office/officeart/2008/layout/LinedList"/>
    <dgm:cxn modelId="{F32A5EB1-45E1-4206-BEC4-6CF2668CCA8C}" type="presParOf" srcId="{A67AD531-7A1D-45C1-832F-79944579BAE9}" destId="{3354A25D-CCA1-4104-984B-0EAF431FC68D}" srcOrd="1" destOrd="0" presId="urn:microsoft.com/office/officeart/2008/layout/LinedList"/>
    <dgm:cxn modelId="{D9E92457-0B50-4BDF-A5AF-307ED0EE8388}" type="presParOf" srcId="{C1735B72-B944-4341-A2F5-4E9CDC7E0519}" destId="{CC0D81EA-50B3-42A3-9247-AC001C52E36E}" srcOrd="6" destOrd="0" presId="urn:microsoft.com/office/officeart/2008/layout/LinedList"/>
    <dgm:cxn modelId="{61336A5E-935B-4DC1-8AF4-0F61F6F9BE4F}" type="presParOf" srcId="{C1735B72-B944-4341-A2F5-4E9CDC7E0519}" destId="{5BFA9AD1-B576-4337-87EC-69F3BE8E597C}" srcOrd="7" destOrd="0" presId="urn:microsoft.com/office/officeart/2008/layout/LinedList"/>
    <dgm:cxn modelId="{102793D8-69CF-4E9C-AF9F-10883667662E}" type="presParOf" srcId="{5BFA9AD1-B576-4337-87EC-69F3BE8E597C}" destId="{361A3476-314E-4B0A-8DDB-D5612FC9D484}" srcOrd="0" destOrd="0" presId="urn:microsoft.com/office/officeart/2008/layout/LinedList"/>
    <dgm:cxn modelId="{E7B7F41C-73A6-48F4-BC61-FD0310D70E5C}" type="presParOf" srcId="{5BFA9AD1-B576-4337-87EC-69F3BE8E597C}" destId="{60A659D9-0146-4DDE-8C2D-A9D66F315279}" srcOrd="1" destOrd="0" presId="urn:microsoft.com/office/officeart/2008/layout/LinedList"/>
    <dgm:cxn modelId="{C2E6A745-1827-4145-A970-B512236034C7}" type="presParOf" srcId="{C1735B72-B944-4341-A2F5-4E9CDC7E0519}" destId="{1F190E0C-931A-4175-81ED-3D51046EEF47}" srcOrd="8" destOrd="0" presId="urn:microsoft.com/office/officeart/2008/layout/LinedList"/>
    <dgm:cxn modelId="{0762387D-56FA-4B63-BF93-39BDD65238C5}" type="presParOf" srcId="{C1735B72-B944-4341-A2F5-4E9CDC7E0519}" destId="{3100B420-A3DA-498C-B271-5935B969672D}" srcOrd="9" destOrd="0" presId="urn:microsoft.com/office/officeart/2008/layout/LinedList"/>
    <dgm:cxn modelId="{A51EEB6D-7E37-480D-B664-75BF03DB2C12}" type="presParOf" srcId="{3100B420-A3DA-498C-B271-5935B969672D}" destId="{539ECA47-D368-4A57-B1D3-9D9AECD314D6}" srcOrd="0" destOrd="0" presId="urn:microsoft.com/office/officeart/2008/layout/LinedList"/>
    <dgm:cxn modelId="{BEFF1912-1EA9-4A72-A02F-4A538FFEAC7C}" type="presParOf" srcId="{3100B420-A3DA-498C-B271-5935B969672D}" destId="{F4946EB3-3C48-42DD-A291-96B4799FC57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E205AB-B8BB-40CE-9370-783DEB2116B1}">
      <dsp:nvSpPr>
        <dsp:cNvPr id="0" name=""/>
        <dsp:cNvSpPr/>
      </dsp:nvSpPr>
      <dsp:spPr>
        <a:xfrm>
          <a:off x="0" y="578"/>
          <a:ext cx="49530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EC010C-4AB0-42CD-9401-43C024B31FD0}">
      <dsp:nvSpPr>
        <dsp:cNvPr id="0" name=""/>
        <dsp:cNvSpPr/>
      </dsp:nvSpPr>
      <dsp:spPr>
        <a:xfrm>
          <a:off x="0" y="578"/>
          <a:ext cx="4953000" cy="948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Vrated: 3.7V</a:t>
          </a:r>
        </a:p>
      </dsp:txBody>
      <dsp:txXfrm>
        <a:off x="0" y="578"/>
        <a:ext cx="4953000" cy="948141"/>
      </dsp:txXfrm>
    </dsp:sp>
    <dsp:sp modelId="{88C58896-9128-4B0D-84EE-E0A85EBC284A}">
      <dsp:nvSpPr>
        <dsp:cNvPr id="0" name=""/>
        <dsp:cNvSpPr/>
      </dsp:nvSpPr>
      <dsp:spPr>
        <a:xfrm>
          <a:off x="0" y="948719"/>
          <a:ext cx="4953000" cy="0"/>
        </a:xfrm>
        <a:prstGeom prst="line">
          <a:avLst/>
        </a:prstGeom>
        <a:solidFill>
          <a:schemeClr val="accent2">
            <a:hueOff val="-370199"/>
            <a:satOff val="-124"/>
            <a:lumOff val="1666"/>
            <a:alphaOff val="0"/>
          </a:schemeClr>
        </a:solidFill>
        <a:ln w="12700" cap="flat" cmpd="sng" algn="ctr">
          <a:solidFill>
            <a:schemeClr val="accent2">
              <a:hueOff val="-370199"/>
              <a:satOff val="-124"/>
              <a:lumOff val="1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89DC51-5119-4700-A6AC-225E32B993CB}">
      <dsp:nvSpPr>
        <dsp:cNvPr id="0" name=""/>
        <dsp:cNvSpPr/>
      </dsp:nvSpPr>
      <dsp:spPr>
        <a:xfrm>
          <a:off x="0" y="948719"/>
          <a:ext cx="4953000" cy="948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Irated: 1A</a:t>
          </a:r>
        </a:p>
      </dsp:txBody>
      <dsp:txXfrm>
        <a:off x="0" y="948719"/>
        <a:ext cx="4953000" cy="948141"/>
      </dsp:txXfrm>
    </dsp:sp>
    <dsp:sp modelId="{C286718A-614A-4FFE-B364-948DF14D83AD}">
      <dsp:nvSpPr>
        <dsp:cNvPr id="0" name=""/>
        <dsp:cNvSpPr/>
      </dsp:nvSpPr>
      <dsp:spPr>
        <a:xfrm>
          <a:off x="0" y="1896860"/>
          <a:ext cx="4953000" cy="0"/>
        </a:xfrm>
        <a:prstGeom prst="line">
          <a:avLst/>
        </a:prstGeom>
        <a:solidFill>
          <a:schemeClr val="accent2">
            <a:hueOff val="-740397"/>
            <a:satOff val="-248"/>
            <a:lumOff val="3333"/>
            <a:alphaOff val="0"/>
          </a:schemeClr>
        </a:solidFill>
        <a:ln w="12700" cap="flat" cmpd="sng" algn="ctr">
          <a:solidFill>
            <a:schemeClr val="accent2">
              <a:hueOff val="-740397"/>
              <a:satOff val="-248"/>
              <a:lumOff val="3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1BF616-2B28-41EA-80F2-28B22E07A6D8}">
      <dsp:nvSpPr>
        <dsp:cNvPr id="0" name=""/>
        <dsp:cNvSpPr/>
      </dsp:nvSpPr>
      <dsp:spPr>
        <a:xfrm>
          <a:off x="0" y="1896860"/>
          <a:ext cx="4953000" cy="948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Prated:  3.7W</a:t>
          </a:r>
        </a:p>
      </dsp:txBody>
      <dsp:txXfrm>
        <a:off x="0" y="1896860"/>
        <a:ext cx="4953000" cy="948141"/>
      </dsp:txXfrm>
    </dsp:sp>
    <dsp:sp modelId="{CC0D81EA-50B3-42A3-9247-AC001C52E36E}">
      <dsp:nvSpPr>
        <dsp:cNvPr id="0" name=""/>
        <dsp:cNvSpPr/>
      </dsp:nvSpPr>
      <dsp:spPr>
        <a:xfrm>
          <a:off x="0" y="2845002"/>
          <a:ext cx="4953000" cy="0"/>
        </a:xfrm>
        <a:prstGeom prst="line">
          <a:avLst/>
        </a:prstGeom>
        <a:solidFill>
          <a:schemeClr val="accent2">
            <a:hueOff val="-1110596"/>
            <a:satOff val="-372"/>
            <a:lumOff val="4999"/>
            <a:alphaOff val="0"/>
          </a:schemeClr>
        </a:solidFill>
        <a:ln w="12700" cap="flat" cmpd="sng" algn="ctr">
          <a:solidFill>
            <a:schemeClr val="accent2">
              <a:hueOff val="-1110596"/>
              <a:satOff val="-372"/>
              <a:lumOff val="499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A3476-314E-4B0A-8DDB-D5612FC9D484}">
      <dsp:nvSpPr>
        <dsp:cNvPr id="0" name=""/>
        <dsp:cNvSpPr/>
      </dsp:nvSpPr>
      <dsp:spPr>
        <a:xfrm>
          <a:off x="0" y="2845002"/>
          <a:ext cx="4953000" cy="948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Battery Capacity: 10Ah</a:t>
          </a:r>
        </a:p>
      </dsp:txBody>
      <dsp:txXfrm>
        <a:off x="0" y="2845002"/>
        <a:ext cx="4953000" cy="948141"/>
      </dsp:txXfrm>
    </dsp:sp>
    <dsp:sp modelId="{1F190E0C-931A-4175-81ED-3D51046EEF47}">
      <dsp:nvSpPr>
        <dsp:cNvPr id="0" name=""/>
        <dsp:cNvSpPr/>
      </dsp:nvSpPr>
      <dsp:spPr>
        <a:xfrm>
          <a:off x="0" y="3793143"/>
          <a:ext cx="4953000" cy="0"/>
        </a:xfrm>
        <a:prstGeom prst="line">
          <a:avLst/>
        </a:prstGeom>
        <a:solidFill>
          <a:schemeClr val="accent2">
            <a:hueOff val="-1480794"/>
            <a:satOff val="-496"/>
            <a:lumOff val="6666"/>
            <a:alphaOff val="0"/>
          </a:schemeClr>
        </a:solidFill>
        <a:ln w="12700" cap="flat" cmpd="sng" algn="ctr">
          <a:solidFill>
            <a:schemeClr val="accent2">
              <a:hueOff val="-1480794"/>
              <a:satOff val="-496"/>
              <a:lumOff val="6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ECA47-D368-4A57-B1D3-9D9AECD314D6}">
      <dsp:nvSpPr>
        <dsp:cNvPr id="0" name=""/>
        <dsp:cNvSpPr/>
      </dsp:nvSpPr>
      <dsp:spPr>
        <a:xfrm>
          <a:off x="0" y="3793143"/>
          <a:ext cx="4953000" cy="948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Idle Power Consumption: 5.55uW</a:t>
          </a:r>
        </a:p>
      </dsp:txBody>
      <dsp:txXfrm>
        <a:off x="0" y="3793143"/>
        <a:ext cx="4953000" cy="94814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p:nvPr/>
        </p:nvSpPr>
        <p:spPr>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C43946B-3F5A-C916-B62B-8D5938EA8285}"/>
              </a:ext>
            </a:extLst>
          </p:cNvPr>
          <p:cNvSpPr>
            <a:spLocks noGrp="1"/>
          </p:cNvSpPr>
          <p:nvPr>
            <p:ph type="dt" sz="half" idx="10"/>
          </p:nvPr>
        </p:nvSpPr>
        <p:spPr/>
        <p:txBody>
          <a:bodyPr/>
          <a:lstStyle/>
          <a:p>
            <a:fld id="{1E351CED-465B-40B5-ADCE-957C918F227B}" type="datetimeFigureOut">
              <a:rPr lang="en-US" smtClean="0"/>
              <a:t>4/21/2024</a:t>
            </a:fld>
            <a:endParaRPr lang="en-US"/>
          </a:p>
        </p:txBody>
      </p:sp>
      <p:sp>
        <p:nvSpPr>
          <p:cNvPr id="5" name="Footer Placeholder 4">
            <a:extLst>
              <a:ext uri="{FF2B5EF4-FFF2-40B4-BE49-F238E27FC236}">
                <a16:creationId xmlns:a16="http://schemas.microsoft.com/office/drawing/2014/main" id="{5986539F-2DB8-FCDA-C884-9C3CD29B8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A7B3-5D3B-D493-8F6F-1FEBB8576D62}"/>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68100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0D2E-0561-F284-F89A-AAE3CD09AC24}"/>
              </a:ext>
            </a:extLst>
          </p:cNvPr>
          <p:cNvSpPr>
            <a:spLocks noGrp="1"/>
          </p:cNvSpPr>
          <p:nvPr>
            <p:ph type="title"/>
          </p:nvPr>
        </p:nvSpPr>
        <p:spPr>
          <a:xfrm>
            <a:off x="1066800" y="936841"/>
            <a:ext cx="10239338" cy="95366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657C4C-16EC-2477-6332-830F53011D33}"/>
              </a:ext>
            </a:extLst>
          </p:cNvPr>
          <p:cNvSpPr>
            <a:spLocks noGrp="1"/>
          </p:cNvSpPr>
          <p:nvPr>
            <p:ph type="body" orient="vert" idx="1"/>
          </p:nvPr>
        </p:nvSpPr>
        <p:spPr>
          <a:xfrm>
            <a:off x="1069848" y="2139696"/>
            <a:ext cx="10239338" cy="3677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940D3-6996-1C08-F1AF-87C354657912}"/>
              </a:ext>
            </a:extLst>
          </p:cNvPr>
          <p:cNvSpPr>
            <a:spLocks noGrp="1"/>
          </p:cNvSpPr>
          <p:nvPr>
            <p:ph type="dt" sz="half" idx="10"/>
          </p:nvPr>
        </p:nvSpPr>
        <p:spPr/>
        <p:txBody>
          <a:bodyPr/>
          <a:lstStyle/>
          <a:p>
            <a:fld id="{1E351CED-465B-40B5-ADCE-957C918F227B}" type="datetimeFigureOut">
              <a:rPr lang="en-US" smtClean="0"/>
              <a:t>4/21/2024</a:t>
            </a:fld>
            <a:endParaRPr lang="en-US"/>
          </a:p>
        </p:txBody>
      </p:sp>
      <p:sp>
        <p:nvSpPr>
          <p:cNvPr id="5" name="Footer Placeholder 4">
            <a:extLst>
              <a:ext uri="{FF2B5EF4-FFF2-40B4-BE49-F238E27FC236}">
                <a16:creationId xmlns:a16="http://schemas.microsoft.com/office/drawing/2014/main" id="{4C3676C3-588F-B636-8CE0-AA2CBFBCE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EF8A9-EB1E-B344-A4B8-B58D0633630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59300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F3A28-33E4-2796-AE7A-1234569F5CE0}"/>
              </a:ext>
            </a:extLst>
          </p:cNvPr>
          <p:cNvSpPr>
            <a:spLocks noGrp="1"/>
          </p:cNvSpPr>
          <p:nvPr>
            <p:ph type="title" orient="vert"/>
          </p:nvPr>
        </p:nvSpPr>
        <p:spPr>
          <a:xfrm>
            <a:off x="8844950" y="1081177"/>
            <a:ext cx="2508849" cy="463382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D185FC-2BBB-E997-A5CD-F2C6CF6B7C68}"/>
              </a:ext>
            </a:extLst>
          </p:cNvPr>
          <p:cNvSpPr>
            <a:spLocks noGrp="1"/>
          </p:cNvSpPr>
          <p:nvPr>
            <p:ph type="body" orient="vert" idx="1"/>
          </p:nvPr>
        </p:nvSpPr>
        <p:spPr>
          <a:xfrm>
            <a:off x="1066800" y="1081177"/>
            <a:ext cx="7505700" cy="4633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E314B3C-96CD-071C-C2AD-2C7E04F819C0}"/>
              </a:ext>
            </a:extLst>
          </p:cNvPr>
          <p:cNvSpPr>
            <a:spLocks noGrp="1"/>
          </p:cNvSpPr>
          <p:nvPr>
            <p:ph type="dt" sz="half" idx="10"/>
          </p:nvPr>
        </p:nvSpPr>
        <p:spPr/>
        <p:txBody>
          <a:bodyPr/>
          <a:lstStyle/>
          <a:p>
            <a:fld id="{1E351CED-465B-40B5-ADCE-957C918F227B}" type="datetimeFigureOut">
              <a:rPr lang="en-US" smtClean="0"/>
              <a:t>4/21/2024</a:t>
            </a:fld>
            <a:endParaRPr lang="en-US"/>
          </a:p>
        </p:txBody>
      </p:sp>
      <p:sp>
        <p:nvSpPr>
          <p:cNvPr id="5" name="Footer Placeholder 4">
            <a:extLst>
              <a:ext uri="{FF2B5EF4-FFF2-40B4-BE49-F238E27FC236}">
                <a16:creationId xmlns:a16="http://schemas.microsoft.com/office/drawing/2014/main" id="{F5AA2B04-F5E0-C5A3-C77D-6AE9A9E91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55BC2-C712-C4A4-50EC-E10D88344310}"/>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483651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1E351CED-465B-40B5-ADCE-957C918F227B}" type="datetimeFigureOut">
              <a:rPr lang="en-US" smtClean="0"/>
              <a:t>4/21/2024</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042385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D9C414-4A2F-78AF-ED60-6130D4C563B3}"/>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13410AE4-7FC7-589E-B6D3-0DA7B5FC5CE3}"/>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1CBD-08D9-3C9A-7620-24F2D6404893}"/>
              </a:ext>
            </a:extLst>
          </p:cNvPr>
          <p:cNvSpPr>
            <a:spLocks noGrp="1"/>
          </p:cNvSpPr>
          <p:nvPr>
            <p:ph type="title"/>
          </p:nvPr>
        </p:nvSpPr>
        <p:spPr>
          <a:xfrm>
            <a:off x="1066800" y="1709738"/>
            <a:ext cx="6455434" cy="29812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D5AE2B-1716-CEEC-73F8-E81F59192562}"/>
              </a:ext>
            </a:extLst>
          </p:cNvPr>
          <p:cNvSpPr>
            <a:spLocks noGrp="1"/>
          </p:cNvSpPr>
          <p:nvPr>
            <p:ph type="body" idx="1"/>
          </p:nvPr>
        </p:nvSpPr>
        <p:spPr>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F3052-6EE8-979F-04FB-1B8DF81F29B9}"/>
              </a:ext>
            </a:extLst>
          </p:cNvPr>
          <p:cNvSpPr>
            <a:spLocks noGrp="1"/>
          </p:cNvSpPr>
          <p:nvPr>
            <p:ph type="dt" sz="half" idx="10"/>
          </p:nvPr>
        </p:nvSpPr>
        <p:spPr/>
        <p:txBody>
          <a:bodyPr/>
          <a:lstStyle/>
          <a:p>
            <a:fld id="{1E351CED-465B-40B5-ADCE-957C918F227B}" type="datetimeFigureOut">
              <a:rPr lang="en-US" smtClean="0"/>
              <a:t>4/21/2024</a:t>
            </a:fld>
            <a:endParaRPr lang="en-US"/>
          </a:p>
        </p:txBody>
      </p:sp>
      <p:sp>
        <p:nvSpPr>
          <p:cNvPr id="5" name="Footer Placeholder 4">
            <a:extLst>
              <a:ext uri="{FF2B5EF4-FFF2-40B4-BE49-F238E27FC236}">
                <a16:creationId xmlns:a16="http://schemas.microsoft.com/office/drawing/2014/main" id="{7D986285-161A-6869-27C2-0A159C23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D64F-5DAB-238D-C34A-1DCCB12221D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060166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84D0-7460-7B08-F1EE-96EABE40212A}"/>
              </a:ext>
            </a:extLst>
          </p:cNvPr>
          <p:cNvSpPr>
            <a:spLocks noGrp="1"/>
          </p:cNvSpPr>
          <p:nvPr>
            <p:ph type="title"/>
          </p:nvPr>
        </p:nvSpPr>
        <p:spPr>
          <a:xfrm>
            <a:off x="1066799" y="936841"/>
            <a:ext cx="10092477" cy="95366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80B7F9-8ECB-7079-A11E-51D3903E2B1A}"/>
              </a:ext>
            </a:extLst>
          </p:cNvPr>
          <p:cNvSpPr>
            <a:spLocks noGrp="1"/>
          </p:cNvSpPr>
          <p:nvPr>
            <p:ph sz="half" idx="1"/>
          </p:nvPr>
        </p:nvSpPr>
        <p:spPr>
          <a:xfrm>
            <a:off x="1066800"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4E97161-CAF5-CA48-D814-7ACD43AB99E1}"/>
              </a:ext>
            </a:extLst>
          </p:cNvPr>
          <p:cNvSpPr>
            <a:spLocks noGrp="1"/>
          </p:cNvSpPr>
          <p:nvPr>
            <p:ph sz="half" idx="2"/>
          </p:nvPr>
        </p:nvSpPr>
        <p:spPr>
          <a:xfrm>
            <a:off x="6349795"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23BD680-4E7A-5155-3CAE-6BD44EE8BA83}"/>
              </a:ext>
            </a:extLst>
          </p:cNvPr>
          <p:cNvSpPr>
            <a:spLocks noGrp="1"/>
          </p:cNvSpPr>
          <p:nvPr>
            <p:ph type="dt" sz="half" idx="10"/>
          </p:nvPr>
        </p:nvSpPr>
        <p:spPr/>
        <p:txBody>
          <a:bodyPr/>
          <a:lstStyle/>
          <a:p>
            <a:fld id="{1E351CED-465B-40B5-ADCE-957C918F227B}" type="datetimeFigureOut">
              <a:rPr lang="en-US" smtClean="0"/>
              <a:t>4/21/2024</a:t>
            </a:fld>
            <a:endParaRPr lang="en-US"/>
          </a:p>
        </p:txBody>
      </p:sp>
      <p:sp>
        <p:nvSpPr>
          <p:cNvPr id="6" name="Footer Placeholder 5">
            <a:extLst>
              <a:ext uri="{FF2B5EF4-FFF2-40B4-BE49-F238E27FC236}">
                <a16:creationId xmlns:a16="http://schemas.microsoft.com/office/drawing/2014/main" id="{4F6A152D-EFF2-B3AA-3F25-14E113673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D6032-FD7A-BFFD-9BE5-48EDBEFBD147}"/>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894612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7F4D-4855-340E-03F3-4860885EC671}"/>
              </a:ext>
            </a:extLst>
          </p:cNvPr>
          <p:cNvSpPr>
            <a:spLocks noGrp="1"/>
          </p:cNvSpPr>
          <p:nvPr>
            <p:ph type="title"/>
          </p:nvPr>
        </p:nvSpPr>
        <p:spPr>
          <a:xfrm>
            <a:off x="1066800" y="963283"/>
            <a:ext cx="10096500" cy="91600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3CEB472-7426-C288-B5F6-0A1232DCED65}"/>
              </a:ext>
            </a:extLst>
          </p:cNvPr>
          <p:cNvSpPr>
            <a:spLocks noGrp="1"/>
          </p:cNvSpPr>
          <p:nvPr>
            <p:ph type="body" idx="1"/>
          </p:nvPr>
        </p:nvSpPr>
        <p:spPr>
          <a:xfrm>
            <a:off x="1066801" y="1879287"/>
            <a:ext cx="4739628"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94F9C-B6FA-97C3-F618-0CF956CB53B2}"/>
              </a:ext>
            </a:extLst>
          </p:cNvPr>
          <p:cNvSpPr>
            <a:spLocks noGrp="1"/>
          </p:cNvSpPr>
          <p:nvPr>
            <p:ph sz="half" idx="2"/>
          </p:nvPr>
        </p:nvSpPr>
        <p:spPr>
          <a:xfrm>
            <a:off x="1066801" y="2505075"/>
            <a:ext cx="4739628"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5665C-7910-AFA2-350F-42C06ED5AF47}"/>
              </a:ext>
            </a:extLst>
          </p:cNvPr>
          <p:cNvSpPr>
            <a:spLocks noGrp="1"/>
          </p:cNvSpPr>
          <p:nvPr>
            <p:ph type="body" sz="quarter" idx="3"/>
          </p:nvPr>
        </p:nvSpPr>
        <p:spPr>
          <a:xfrm>
            <a:off x="6400330" y="1879287"/>
            <a:ext cx="4762970"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1352E-1DE0-F0CD-6F81-1D8FF59C2B0D}"/>
              </a:ext>
            </a:extLst>
          </p:cNvPr>
          <p:cNvSpPr>
            <a:spLocks noGrp="1"/>
          </p:cNvSpPr>
          <p:nvPr>
            <p:ph sz="quarter" idx="4"/>
          </p:nvPr>
        </p:nvSpPr>
        <p:spPr>
          <a:xfrm>
            <a:off x="6400330" y="2505075"/>
            <a:ext cx="4762970"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8F7E4-7D9E-4736-3269-4F0C46996125}"/>
              </a:ext>
            </a:extLst>
          </p:cNvPr>
          <p:cNvSpPr>
            <a:spLocks noGrp="1"/>
          </p:cNvSpPr>
          <p:nvPr>
            <p:ph type="dt" sz="half" idx="10"/>
          </p:nvPr>
        </p:nvSpPr>
        <p:spPr/>
        <p:txBody>
          <a:bodyPr/>
          <a:lstStyle/>
          <a:p>
            <a:fld id="{1E351CED-465B-40B5-ADCE-957C918F227B}" type="datetimeFigureOut">
              <a:rPr lang="en-US" smtClean="0"/>
              <a:t>4/21/2024</a:t>
            </a:fld>
            <a:endParaRPr lang="en-US"/>
          </a:p>
        </p:txBody>
      </p:sp>
      <p:sp>
        <p:nvSpPr>
          <p:cNvPr id="8" name="Footer Placeholder 7">
            <a:extLst>
              <a:ext uri="{FF2B5EF4-FFF2-40B4-BE49-F238E27FC236}">
                <a16:creationId xmlns:a16="http://schemas.microsoft.com/office/drawing/2014/main" id="{218386CF-9A84-8D2A-BC47-C951DD994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80844D-FE1F-49E7-3BBD-527FB72ECD1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61933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91C-93A5-1364-00A9-A470C289F365}"/>
              </a:ext>
            </a:extLst>
          </p:cNvPr>
          <p:cNvSpPr>
            <a:spLocks noGrp="1"/>
          </p:cNvSpPr>
          <p:nvPr>
            <p:ph type="title"/>
          </p:nvPr>
        </p:nvSpPr>
        <p:spPr>
          <a:xfrm>
            <a:off x="1066800" y="1357223"/>
            <a:ext cx="8886884" cy="1043078"/>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6E055BD-4154-B9D1-0B5B-B1E3A06B6B31}"/>
              </a:ext>
            </a:extLst>
          </p:cNvPr>
          <p:cNvSpPr>
            <a:spLocks noGrp="1"/>
          </p:cNvSpPr>
          <p:nvPr>
            <p:ph type="dt" sz="half" idx="10"/>
          </p:nvPr>
        </p:nvSpPr>
        <p:spPr/>
        <p:txBody>
          <a:bodyPr/>
          <a:lstStyle/>
          <a:p>
            <a:fld id="{1E351CED-465B-40B5-ADCE-957C918F227B}" type="datetimeFigureOut">
              <a:rPr lang="en-US" smtClean="0"/>
              <a:t>4/21/2024</a:t>
            </a:fld>
            <a:endParaRPr lang="en-US"/>
          </a:p>
        </p:txBody>
      </p:sp>
      <p:sp>
        <p:nvSpPr>
          <p:cNvPr id="4" name="Footer Placeholder 3">
            <a:extLst>
              <a:ext uri="{FF2B5EF4-FFF2-40B4-BE49-F238E27FC236}">
                <a16:creationId xmlns:a16="http://schemas.microsoft.com/office/drawing/2014/main" id="{0C2A9E4A-03D1-7A8B-233D-014A3248F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CEFC4-D276-DF45-F395-F5BD2EA70114}"/>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747956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12C0AD-76F4-FCE4-2717-0A9AA4351B6D}"/>
              </a:ext>
            </a:extLst>
          </p:cNvPr>
          <p:cNvSpPr>
            <a:spLocks noGrp="1"/>
          </p:cNvSpPr>
          <p:nvPr>
            <p:ph type="dt" sz="half" idx="10"/>
          </p:nvPr>
        </p:nvSpPr>
        <p:spPr/>
        <p:txBody>
          <a:bodyPr/>
          <a:lstStyle/>
          <a:p>
            <a:fld id="{1E351CED-465B-40B5-ADCE-957C918F227B}" type="datetimeFigureOut">
              <a:rPr lang="en-US" smtClean="0"/>
              <a:t>4/21/2024</a:t>
            </a:fld>
            <a:endParaRPr lang="en-US"/>
          </a:p>
        </p:txBody>
      </p:sp>
      <p:sp>
        <p:nvSpPr>
          <p:cNvPr id="3" name="Footer Placeholder 2">
            <a:extLst>
              <a:ext uri="{FF2B5EF4-FFF2-40B4-BE49-F238E27FC236}">
                <a16:creationId xmlns:a16="http://schemas.microsoft.com/office/drawing/2014/main" id="{BE83BB66-3F41-7F1D-5108-B3F679A88E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A6DA0-07AE-4BE4-B82F-7936D0E3E37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020241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B75-C953-0BD0-4E2E-717767426228}"/>
              </a:ext>
            </a:extLst>
          </p:cNvPr>
          <p:cNvSpPr>
            <a:spLocks noGrp="1"/>
          </p:cNvSpPr>
          <p:nvPr>
            <p:ph type="title"/>
          </p:nvPr>
        </p:nvSpPr>
        <p:spPr>
          <a:xfrm>
            <a:off x="1066800" y="770626"/>
            <a:ext cx="3705225" cy="1286774"/>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8E1AA52-60F3-40F2-673B-5848F4253FF0}"/>
              </a:ext>
            </a:extLst>
          </p:cNvPr>
          <p:cNvSpPr>
            <a:spLocks noGrp="1"/>
          </p:cNvSpPr>
          <p:nvPr>
            <p:ph idx="1"/>
          </p:nvPr>
        </p:nvSpPr>
        <p:spPr>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0167E8-C561-5A72-AED3-442F66DDEE31}"/>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FED3-7CB3-1B8B-9504-13A121CAD015}"/>
              </a:ext>
            </a:extLst>
          </p:cNvPr>
          <p:cNvSpPr>
            <a:spLocks noGrp="1"/>
          </p:cNvSpPr>
          <p:nvPr>
            <p:ph type="dt" sz="half" idx="10"/>
          </p:nvPr>
        </p:nvSpPr>
        <p:spPr/>
        <p:txBody>
          <a:bodyPr/>
          <a:lstStyle/>
          <a:p>
            <a:fld id="{1E351CED-465B-40B5-ADCE-957C918F227B}" type="datetimeFigureOut">
              <a:rPr lang="en-US" smtClean="0"/>
              <a:t>4/21/2024</a:t>
            </a:fld>
            <a:endParaRPr lang="en-US"/>
          </a:p>
        </p:txBody>
      </p:sp>
      <p:sp>
        <p:nvSpPr>
          <p:cNvPr id="6" name="Footer Placeholder 5">
            <a:extLst>
              <a:ext uri="{FF2B5EF4-FFF2-40B4-BE49-F238E27FC236}">
                <a16:creationId xmlns:a16="http://schemas.microsoft.com/office/drawing/2014/main" id="{152456C9-19A0-4441-B1AF-B7AFBF642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898EA-84CC-411C-0012-D314953696B9}"/>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53487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1E10-1458-2553-05B4-313F7E26D210}"/>
              </a:ext>
            </a:extLst>
          </p:cNvPr>
          <p:cNvSpPr>
            <a:spLocks noGrp="1"/>
          </p:cNvSpPr>
          <p:nvPr>
            <p:ph type="title"/>
          </p:nvPr>
        </p:nvSpPr>
        <p:spPr>
          <a:xfrm>
            <a:off x="1066800" y="782128"/>
            <a:ext cx="3705225" cy="1275272"/>
          </a:xfrm>
        </p:spPr>
        <p:txBody>
          <a:bodyPr anchor="b">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3C0F677-F177-6DED-1920-685B9D9FF254}"/>
              </a:ext>
            </a:extLst>
          </p:cNvPr>
          <p:cNvSpPr>
            <a:spLocks noGrp="1"/>
          </p:cNvSpPr>
          <p:nvPr>
            <p:ph type="pic" idx="1"/>
          </p:nvPr>
        </p:nvSpPr>
        <p:spPr>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C4D1CB1-2109-480E-8904-4077C94D6E7D}"/>
              </a:ext>
            </a:extLst>
          </p:cNvPr>
          <p:cNvSpPr>
            <a:spLocks noGrp="1"/>
          </p:cNvSpPr>
          <p:nvPr>
            <p:ph type="body" sz="half" idx="2"/>
          </p:nvPr>
        </p:nvSpPr>
        <p:spPr>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0DB38-7CB9-2140-BC21-6D2E7DD0B6B5}"/>
              </a:ext>
            </a:extLst>
          </p:cNvPr>
          <p:cNvSpPr>
            <a:spLocks noGrp="1"/>
          </p:cNvSpPr>
          <p:nvPr>
            <p:ph type="dt" sz="half" idx="10"/>
          </p:nvPr>
        </p:nvSpPr>
        <p:spPr/>
        <p:txBody>
          <a:bodyPr/>
          <a:lstStyle/>
          <a:p>
            <a:fld id="{1E351CED-465B-40B5-ADCE-957C918F227B}" type="datetimeFigureOut">
              <a:rPr lang="en-US" smtClean="0"/>
              <a:t>4/21/2024</a:t>
            </a:fld>
            <a:endParaRPr lang="en-US"/>
          </a:p>
        </p:txBody>
      </p:sp>
      <p:sp>
        <p:nvSpPr>
          <p:cNvPr id="6" name="Footer Placeholder 5">
            <a:extLst>
              <a:ext uri="{FF2B5EF4-FFF2-40B4-BE49-F238E27FC236}">
                <a16:creationId xmlns:a16="http://schemas.microsoft.com/office/drawing/2014/main" id="{C7B448AD-3B1D-4B5E-CAB9-BB5FD2CD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F53D-CF5A-87A2-E973-3B8CCDEBAA2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513267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F4A25-A386-9574-775C-E5E5F9FC352A}"/>
              </a:ext>
            </a:extLst>
          </p:cNvPr>
          <p:cNvSpPr>
            <a:spLocks noGrp="1"/>
          </p:cNvSpPr>
          <p:nvPr>
            <p:ph type="title"/>
          </p:nvPr>
        </p:nvSpPr>
        <p:spPr>
          <a:xfrm>
            <a:off x="1066800" y="936841"/>
            <a:ext cx="8886884" cy="953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F7885F-2B7B-74DB-9996-E0ACEBC9DB25}"/>
              </a:ext>
            </a:extLst>
          </p:cNvPr>
          <p:cNvSpPr>
            <a:spLocks noGrp="1"/>
          </p:cNvSpPr>
          <p:nvPr>
            <p:ph type="body" idx="1"/>
          </p:nvPr>
        </p:nvSpPr>
        <p:spPr>
          <a:xfrm>
            <a:off x="1069848" y="2139696"/>
            <a:ext cx="8883836" cy="3677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04F519-BA47-2B81-CC1C-7E1F119EC69E}"/>
              </a:ext>
            </a:extLst>
          </p:cNvPr>
          <p:cNvSpPr>
            <a:spLocks noGrp="1"/>
          </p:cNvSpPr>
          <p:nvPr>
            <p:ph type="dt" sz="half" idx="2"/>
          </p:nvPr>
        </p:nvSpPr>
        <p:spPr>
          <a:xfrm rot="5400000">
            <a:off x="10477379" y="4629744"/>
            <a:ext cx="2653508" cy="365125"/>
          </a:xfrm>
          <a:prstGeom prst="rect">
            <a:avLst/>
          </a:prstGeom>
        </p:spPr>
        <p:txBody>
          <a:bodyPr vert="horz" lIns="91440" tIns="45720" rIns="91440" bIns="45720" rtlCol="0" anchor="ctr"/>
          <a:lstStyle>
            <a:lvl1pPr algn="r">
              <a:defRPr sz="900">
                <a:solidFill>
                  <a:schemeClr val="tx1"/>
                </a:solidFill>
              </a:defRPr>
            </a:lvl1pPr>
          </a:lstStyle>
          <a:p>
            <a:fld id="{1E351CED-465B-40B5-ADCE-957C918F227B}" type="datetimeFigureOut">
              <a:rPr lang="en-US" smtClean="0"/>
              <a:t>4/21/2024</a:t>
            </a:fld>
            <a:endParaRPr lang="en-US"/>
          </a:p>
        </p:txBody>
      </p:sp>
      <p:sp>
        <p:nvSpPr>
          <p:cNvPr id="5" name="Footer Placeholder 4">
            <a:extLst>
              <a:ext uri="{FF2B5EF4-FFF2-40B4-BE49-F238E27FC236}">
                <a16:creationId xmlns:a16="http://schemas.microsoft.com/office/drawing/2014/main" id="{BE952D7B-C352-1630-4C3D-7D5983C04D4A}"/>
              </a:ext>
            </a:extLst>
          </p:cNvPr>
          <p:cNvSpPr>
            <a:spLocks noGrp="1"/>
          </p:cNvSpPr>
          <p:nvPr>
            <p:ph type="ftr" sz="quarter" idx="3"/>
          </p:nvPr>
        </p:nvSpPr>
        <p:spPr>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6E04F0-DF9B-480B-CC46-BAE7A81FB7E6}"/>
              </a:ext>
            </a:extLst>
          </p:cNvPr>
          <p:cNvSpPr>
            <a:spLocks noGrp="1"/>
          </p:cNvSpPr>
          <p:nvPr>
            <p:ph type="sldNum" sz="quarter" idx="4"/>
          </p:nvPr>
        </p:nvSpPr>
        <p:spPr>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34828152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microsoft.com/office/2018/10/relationships/comments" Target="../comments/modernComment_116_8B7E9E0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microsoft.com/office/2018/10/relationships/comments" Target="../comments/modernComment_124_4D083A5C.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microsoft.com/office/2018/10/relationships/comments" Target="../comments/modernComment_113_3526FD4C.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microsoft.com/office/2018/10/relationships/comments" Target="../comments/modernComment_114_858C8E9A.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microsoft.com/office/2018/10/relationships/comments" Target="../comments/modernComment_115_49A18F3B.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B5CE8706-C904-73E3-C523-33027F7D3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753201B-432F-7A72-6FF6-CF0404210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weather station on a pole&#10;&#10;Description automatically generated">
            <a:extLst>
              <a:ext uri="{FF2B5EF4-FFF2-40B4-BE49-F238E27FC236}">
                <a16:creationId xmlns:a16="http://schemas.microsoft.com/office/drawing/2014/main" id="{533F0669-8009-52F7-FB87-3E85A7AA5CEE}"/>
              </a:ext>
            </a:extLst>
          </p:cNvPr>
          <p:cNvPicPr>
            <a:picLocks noChangeAspect="1"/>
          </p:cNvPicPr>
          <p:nvPr/>
        </p:nvPicPr>
        <p:blipFill rotWithShape="1">
          <a:blip r:embed="rId2">
            <a:alphaModFix amt="60000"/>
          </a:blip>
          <a:srcRect t="12710" b="1738"/>
          <a:stretch/>
        </p:blipFill>
        <p:spPr>
          <a:xfrm>
            <a:off x="20" y="10"/>
            <a:ext cx="12191980" cy="6857989"/>
          </a:xfrm>
          <a:prstGeom prst="rect">
            <a:avLst/>
          </a:prstGeom>
        </p:spPr>
      </p:pic>
      <p:sp>
        <p:nvSpPr>
          <p:cNvPr id="2" name="Title"/>
          <p:cNvSpPr>
            <a:spLocks noGrp="1"/>
          </p:cNvSpPr>
          <p:nvPr>
            <p:ph type="ctrTitle"/>
          </p:nvPr>
        </p:nvSpPr>
        <p:spPr>
          <a:xfrm>
            <a:off x="1066800" y="1143000"/>
            <a:ext cx="5345502" cy="1257300"/>
          </a:xfrm>
        </p:spPr>
        <p:txBody>
          <a:bodyPr vert="horz" lIns="91440" tIns="45720" rIns="91440" bIns="45720" rtlCol="0" anchor="ctr">
            <a:normAutofit/>
          </a:bodyPr>
          <a:lstStyle/>
          <a:p>
            <a:pPr>
              <a:lnSpc>
                <a:spcPct val="90000"/>
              </a:lnSpc>
            </a:pPr>
            <a:r>
              <a:rPr lang="en-US" sz="2600">
                <a:solidFill>
                  <a:srgbClr val="FFFFFF"/>
                </a:solidFill>
              </a:rPr>
              <a:t>Weather Monitoring System</a:t>
            </a:r>
            <a:br>
              <a:rPr lang="en-US" sz="2600">
                <a:solidFill>
                  <a:srgbClr val="FFFFFF"/>
                </a:solidFill>
              </a:rPr>
            </a:br>
            <a:r>
              <a:rPr lang="en-US" sz="2600">
                <a:solidFill>
                  <a:srgbClr val="FFFFFF"/>
                </a:solidFill>
              </a:rPr>
              <a:t>Power Supply Subsystem</a:t>
            </a:r>
            <a:br>
              <a:rPr lang="en-US" sz="2600">
                <a:solidFill>
                  <a:srgbClr val="FFFFFF"/>
                </a:solidFill>
              </a:rPr>
            </a:br>
            <a:endParaRPr lang="en-US" sz="2600">
              <a:solidFill>
                <a:srgbClr val="FFFFFF"/>
              </a:solidFill>
            </a:endParaRPr>
          </a:p>
        </p:txBody>
      </p:sp>
      <p:sp>
        <p:nvSpPr>
          <p:cNvPr id="4" name="TextBox 3">
            <a:extLst>
              <a:ext uri="{FF2B5EF4-FFF2-40B4-BE49-F238E27FC236}">
                <a16:creationId xmlns:a16="http://schemas.microsoft.com/office/drawing/2014/main" id="{77D0EED1-6C37-B8CC-074B-81A5693FEABE}"/>
              </a:ext>
            </a:extLst>
          </p:cNvPr>
          <p:cNvSpPr txBox="1"/>
          <p:nvPr/>
        </p:nvSpPr>
        <p:spPr>
          <a:xfrm>
            <a:off x="1066798" y="2648444"/>
            <a:ext cx="5029202" cy="306655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120000"/>
              </a:lnSpc>
              <a:spcAft>
                <a:spcPts val="600"/>
              </a:spcAft>
            </a:pPr>
            <a:r>
              <a:rPr lang="en-US">
                <a:solidFill>
                  <a:srgbClr val="FFFFFF"/>
                </a:solidFill>
              </a:rPr>
              <a:t>Tony Leggiero</a:t>
            </a:r>
          </a:p>
          <a:p>
            <a:pPr indent="-228600">
              <a:lnSpc>
                <a:spcPct val="120000"/>
              </a:lnSpc>
              <a:spcAft>
                <a:spcPts val="600"/>
              </a:spcAft>
            </a:pPr>
            <a:r>
              <a:rPr lang="en-US">
                <a:solidFill>
                  <a:srgbClr val="FFFFFF"/>
                </a:solidFill>
              </a:rPr>
              <a:t>Steven Vele</a:t>
            </a:r>
          </a:p>
          <a:p>
            <a:pPr indent="-228600">
              <a:lnSpc>
                <a:spcPct val="120000"/>
              </a:lnSpc>
              <a:spcAft>
                <a:spcPts val="600"/>
              </a:spcAft>
            </a:pPr>
            <a:r>
              <a:rPr lang="en-US">
                <a:solidFill>
                  <a:srgbClr val="FFFFFF"/>
                </a:solidFill>
              </a:rPr>
              <a:t>Binh Ho</a:t>
            </a:r>
          </a:p>
          <a:p>
            <a:pPr indent="-228600">
              <a:lnSpc>
                <a:spcPct val="120000"/>
              </a:lnSpc>
              <a:spcAft>
                <a:spcPts val="600"/>
              </a:spcAft>
            </a:pPr>
            <a:r>
              <a:rPr lang="en-US">
                <a:solidFill>
                  <a:srgbClr val="FFFFFF"/>
                </a:solidFill>
              </a:rPr>
              <a:t>Michael Rabanales</a:t>
            </a:r>
          </a:p>
        </p:txBody>
      </p:sp>
    </p:spTree>
    <p:extLst>
      <p:ext uri="{BB962C8B-B14F-4D97-AF65-F5344CB8AC3E}">
        <p14:creationId xmlns:p14="http://schemas.microsoft.com/office/powerpoint/2010/main" val="150806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C4086F5-5AAC-F692-73E3-87A47A65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66800" y="4048691"/>
            <a:ext cx="5029200" cy="1962150"/>
          </a:xfrm>
        </p:spPr>
        <p:txBody>
          <a:bodyPr anchor="ctr">
            <a:normAutofit/>
          </a:bodyPr>
          <a:lstStyle/>
          <a:p>
            <a:r>
              <a:rPr lang="en-US" sz="4400"/>
              <a:t>Subsystem Design Constraints</a:t>
            </a:r>
          </a:p>
        </p:txBody>
      </p:sp>
      <p:pic>
        <p:nvPicPr>
          <p:cNvPr id="6" name="Picture 5" descr="Close up of a solar panel">
            <a:extLst>
              <a:ext uri="{FF2B5EF4-FFF2-40B4-BE49-F238E27FC236}">
                <a16:creationId xmlns:a16="http://schemas.microsoft.com/office/drawing/2014/main" id="{925D401F-4E0E-4452-D6EE-78744FB73EA5}"/>
              </a:ext>
            </a:extLst>
          </p:cNvPr>
          <p:cNvPicPr>
            <a:picLocks noChangeAspect="1"/>
          </p:cNvPicPr>
          <p:nvPr/>
        </p:nvPicPr>
        <p:blipFill rotWithShape="1">
          <a:blip r:embed="rId3"/>
          <a:srcRect t="2621" r="-3" b="15869"/>
          <a:stretch/>
        </p:blipFill>
        <p:spPr>
          <a:xfrm>
            <a:off x="-2380" y="-17766"/>
            <a:ext cx="6394567" cy="3479045"/>
          </a:xfrm>
          <a:custGeom>
            <a:avLst/>
            <a:gdLst/>
            <a:ahLst/>
            <a:cxnLst/>
            <a:rect l="l" t="t" r="r" b="b"/>
            <a:pathLst>
              <a:path w="6394567" h="3479045">
                <a:moveTo>
                  <a:pt x="0" y="0"/>
                </a:moveTo>
                <a:lnTo>
                  <a:pt x="6394567" y="0"/>
                </a:lnTo>
                <a:lnTo>
                  <a:pt x="2477593" y="3073542"/>
                </a:lnTo>
                <a:lnTo>
                  <a:pt x="2435111" y="3105189"/>
                </a:lnTo>
                <a:cubicBezTo>
                  <a:pt x="2103481" y="3339382"/>
                  <a:pt x="1723470" y="3461518"/>
                  <a:pt x="1342352" y="3477290"/>
                </a:cubicBezTo>
                <a:cubicBezTo>
                  <a:pt x="1302651" y="3478932"/>
                  <a:pt x="1262940" y="3479421"/>
                  <a:pt x="1223270" y="3478762"/>
                </a:cubicBezTo>
                <a:cubicBezTo>
                  <a:pt x="786893" y="3471515"/>
                  <a:pt x="355525" y="3325396"/>
                  <a:pt x="277" y="3048974"/>
                </a:cubicBezTo>
                <a:lnTo>
                  <a:pt x="0" y="3048730"/>
                </a:lnTo>
                <a:close/>
              </a:path>
            </a:pathLst>
          </a:custGeom>
        </p:spPr>
      </p:pic>
      <p:sp>
        <p:nvSpPr>
          <p:cNvPr id="3" name="Content Placeholder"/>
          <p:cNvSpPr>
            <a:spLocks noGrp="1"/>
          </p:cNvSpPr>
          <p:nvPr>
            <p:ph idx="1"/>
          </p:nvPr>
        </p:nvSpPr>
        <p:spPr>
          <a:xfrm>
            <a:off x="7239000" y="1143000"/>
            <a:ext cx="3924300" cy="4572000"/>
          </a:xfrm>
        </p:spPr>
        <p:txBody>
          <a:bodyPr vert="horz" lIns="91440" tIns="45720" rIns="91440" bIns="45720" rtlCol="0" anchor="t">
            <a:normAutofit fontScale="92500" lnSpcReduction="10000"/>
          </a:bodyPr>
          <a:lstStyle/>
          <a:p>
            <a:pPr lvl="0">
              <a:lnSpc>
                <a:spcPct val="110000"/>
              </a:lnSpc>
            </a:pPr>
            <a:r>
              <a:rPr lang="en-US">
                <a:latin typeface="Times New Roman"/>
                <a:cs typeface="Times New Roman"/>
              </a:rPr>
              <a:t>Battery Capacity</a:t>
            </a:r>
            <a:r>
              <a:rPr lang="en-US" dirty="0">
                <a:latin typeface="Times New Roman"/>
                <a:cs typeface="Times New Roman"/>
              </a:rPr>
              <a:t> - The battery type determines how much energy the subsystem can store and supply the power needed for the other subsystems.</a:t>
            </a:r>
          </a:p>
          <a:p>
            <a:pPr>
              <a:lnSpc>
                <a:spcPct val="110000"/>
              </a:lnSpc>
            </a:pPr>
            <a:r>
              <a:rPr lang="en-US">
                <a:latin typeface="Times New Roman"/>
                <a:cs typeface="Times New Roman"/>
              </a:rPr>
              <a:t>Solar Panel</a:t>
            </a:r>
            <a:r>
              <a:rPr lang="en-US" dirty="0">
                <a:latin typeface="Times New Roman"/>
                <a:cs typeface="Times New Roman"/>
              </a:rPr>
              <a:t> – The type of solar panel will determine how much power we can draw from the sun that way the system can effectively run. The size of the panel can also constraint us when designing our casing. </a:t>
            </a:r>
          </a:p>
          <a:p>
            <a:pPr>
              <a:lnSpc>
                <a:spcPct val="110000"/>
              </a:lnSpc>
            </a:pPr>
            <a:r>
              <a:rPr lang="en-US">
                <a:latin typeface="Times New Roman"/>
                <a:cs typeface="Times New Roman"/>
              </a:rPr>
              <a:t>Financial</a:t>
            </a:r>
            <a:r>
              <a:rPr lang="en-US" dirty="0">
                <a:latin typeface="Times New Roman"/>
                <a:cs typeface="Times New Roman"/>
              </a:rPr>
              <a:t> – Since there is a limit of $200 for the entire system, the budget for the power supply will be also be limited.  A lower budget also means that there will be lower quality in components.</a:t>
            </a:r>
          </a:p>
          <a:p>
            <a:pPr lvl="0">
              <a:lnSpc>
                <a:spcPct val="110000"/>
              </a:lnSpc>
            </a:pPr>
            <a:endParaRPr lang="en-US" dirty="0"/>
          </a:p>
        </p:txBody>
      </p:sp>
    </p:spTree>
    <p:extLst>
      <p:ext uri="{BB962C8B-B14F-4D97-AF65-F5344CB8AC3E}">
        <p14:creationId xmlns:p14="http://schemas.microsoft.com/office/powerpoint/2010/main" val="2340331008"/>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2AA3712-C5CA-A663-E80E-253CE0930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66800" y="1142999"/>
            <a:ext cx="4173416" cy="1257299"/>
          </a:xfrm>
        </p:spPr>
        <p:txBody>
          <a:bodyPr anchor="ctr">
            <a:normAutofit/>
          </a:bodyPr>
          <a:lstStyle/>
          <a:p>
            <a:r>
              <a:rPr lang="en-US" dirty="0"/>
              <a:t>Decision Matrix</a:t>
            </a:r>
          </a:p>
        </p:txBody>
      </p:sp>
      <p:sp>
        <p:nvSpPr>
          <p:cNvPr id="3" name="Content Placeholder"/>
          <p:cNvSpPr>
            <a:spLocks noGrp="1"/>
          </p:cNvSpPr>
          <p:nvPr>
            <p:ph idx="1"/>
          </p:nvPr>
        </p:nvSpPr>
        <p:spPr>
          <a:xfrm>
            <a:off x="1066799" y="2736850"/>
            <a:ext cx="4064670" cy="3675982"/>
          </a:xfrm>
        </p:spPr>
        <p:txBody>
          <a:bodyPr>
            <a:normAutofit/>
          </a:bodyPr>
          <a:lstStyle/>
          <a:p>
            <a:pPr lvl="0">
              <a:lnSpc>
                <a:spcPct val="110000"/>
              </a:lnSpc>
            </a:pPr>
            <a:r>
              <a:rPr lang="en-US" sz="1500" dirty="0"/>
              <a:t>Our decision matrix is based on the following categories: Cost, Durability, Connectivity, Accessibility and Accuracy</a:t>
            </a:r>
          </a:p>
          <a:p>
            <a:pPr lvl="0">
              <a:lnSpc>
                <a:spcPct val="110000"/>
              </a:lnSpc>
            </a:pPr>
            <a:r>
              <a:rPr lang="en-US" sz="1500" dirty="0"/>
              <a:t>Each category that was weighed was based on the idea of how the user or the NYSDEC would find the system whether it would be more efficient to use les inefficient.</a:t>
            </a:r>
          </a:p>
          <a:p>
            <a:pPr lvl="0">
              <a:lnSpc>
                <a:spcPct val="110000"/>
              </a:lnSpc>
            </a:pPr>
            <a:r>
              <a:rPr lang="en-US" sz="1500" dirty="0"/>
              <a:t>After careful considering and collectively brainstorming, the decision matrix allowed us to continue our design knowing which version of the system would be the most efficient and effective.</a:t>
            </a:r>
          </a:p>
        </p:txBody>
      </p:sp>
      <p:pic>
        <p:nvPicPr>
          <p:cNvPr id="4" name="Picture 3" descr="A screen shot of a graph&#10;&#10;Description automatically generated">
            <a:extLst>
              <a:ext uri="{FF2B5EF4-FFF2-40B4-BE49-F238E27FC236}">
                <a16:creationId xmlns:a16="http://schemas.microsoft.com/office/drawing/2014/main" id="{48B5AB86-B485-144B-88CA-6A745CB6B684}"/>
              </a:ext>
            </a:extLst>
          </p:cNvPr>
          <p:cNvPicPr>
            <a:picLocks noChangeAspect="1"/>
          </p:cNvPicPr>
          <p:nvPr/>
        </p:nvPicPr>
        <p:blipFill>
          <a:blip r:embed="rId2"/>
          <a:stretch>
            <a:fillRect/>
          </a:stretch>
        </p:blipFill>
        <p:spPr>
          <a:xfrm>
            <a:off x="5225143" y="2407076"/>
            <a:ext cx="6960808" cy="2324203"/>
          </a:xfrm>
          <a:prstGeom prst="rect">
            <a:avLst/>
          </a:prstGeom>
        </p:spPr>
      </p:pic>
    </p:spTree>
    <p:extLst>
      <p:ext uri="{BB962C8B-B14F-4D97-AF65-F5344CB8AC3E}">
        <p14:creationId xmlns:p14="http://schemas.microsoft.com/office/powerpoint/2010/main" val="333289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2" name="Rectangle 21">
            <a:extLst>
              <a:ext uri="{FF2B5EF4-FFF2-40B4-BE49-F238E27FC236}">
                <a16:creationId xmlns:a16="http://schemas.microsoft.com/office/drawing/2014/main" id="{3768F94E-2BF1-56A5-87AC-0C4270793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6064" y="1143000"/>
            <a:ext cx="3267919" cy="3813619"/>
          </a:xfrm>
        </p:spPr>
        <p:txBody>
          <a:bodyPr vert="horz" lIns="91440" tIns="45720" rIns="91440" bIns="45720" rtlCol="0" anchor="b">
            <a:normAutofit/>
          </a:bodyPr>
          <a:lstStyle/>
          <a:p>
            <a:pPr>
              <a:lnSpc>
                <a:spcPct val="100000"/>
              </a:lnSpc>
            </a:pPr>
            <a:r>
              <a:rPr lang="en-US" dirty="0"/>
              <a:t>Use case Diagram</a:t>
            </a:r>
            <a:endParaRPr lang="en-US"/>
          </a:p>
        </p:txBody>
      </p:sp>
      <p:pic>
        <p:nvPicPr>
          <p:cNvPr id="4" name="Content Placeholder 3" descr="Diagram of a weathering system&#10;&#10;Description automatically generated">
            <a:extLst>
              <a:ext uri="{FF2B5EF4-FFF2-40B4-BE49-F238E27FC236}">
                <a16:creationId xmlns:a16="http://schemas.microsoft.com/office/drawing/2014/main" id="{4BB9A683-95B3-317A-F320-A503DB32B6AA}"/>
              </a:ext>
            </a:extLst>
          </p:cNvPr>
          <p:cNvPicPr>
            <a:picLocks noGrp="1" noChangeAspect="1"/>
          </p:cNvPicPr>
          <p:nvPr>
            <p:ph idx="1"/>
          </p:nvPr>
        </p:nvPicPr>
        <p:blipFill>
          <a:blip r:embed="rId2"/>
          <a:stretch>
            <a:fillRect/>
          </a:stretch>
        </p:blipFill>
        <p:spPr>
          <a:xfrm>
            <a:off x="4858603" y="1896611"/>
            <a:ext cx="6312090" cy="3992397"/>
          </a:xfrm>
          <a:prstGeom prst="rect">
            <a:avLst/>
          </a:prstGeom>
        </p:spPr>
      </p:pic>
    </p:spTree>
    <p:extLst>
      <p:ext uri="{BB962C8B-B14F-4D97-AF65-F5344CB8AC3E}">
        <p14:creationId xmlns:p14="http://schemas.microsoft.com/office/powerpoint/2010/main" val="2696255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1" name="Rectangle 30">
            <a:extLst>
              <a:ext uri="{FF2B5EF4-FFF2-40B4-BE49-F238E27FC236}">
                <a16:creationId xmlns:a16="http://schemas.microsoft.com/office/drawing/2014/main" id="{A0A7E8C1-C94C-2023-9143-01B16A21D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66801" y="1291771"/>
            <a:ext cx="3836592" cy="2484101"/>
          </a:xfrm>
        </p:spPr>
        <p:txBody>
          <a:bodyPr vert="horz" lIns="91440" tIns="45720" rIns="91440" bIns="45720" rtlCol="0" anchor="b">
            <a:normAutofit/>
          </a:bodyPr>
          <a:lstStyle/>
          <a:p>
            <a:pPr>
              <a:lnSpc>
                <a:spcPct val="100000"/>
              </a:lnSpc>
            </a:pPr>
            <a:r>
              <a:rPr lang="en-US" sz="3600"/>
              <a:t>Data Flow Diagram</a:t>
            </a:r>
          </a:p>
        </p:txBody>
      </p:sp>
      <p:pic>
        <p:nvPicPr>
          <p:cNvPr id="4" name="Content Placeholder 3" descr="A diagram of a computer&#10;&#10;Description automatically generated">
            <a:extLst>
              <a:ext uri="{FF2B5EF4-FFF2-40B4-BE49-F238E27FC236}">
                <a16:creationId xmlns:a16="http://schemas.microsoft.com/office/drawing/2014/main" id="{77403928-D9B3-FDD8-888D-53A1F7F7C44A}"/>
              </a:ext>
            </a:extLst>
          </p:cNvPr>
          <p:cNvPicPr>
            <a:picLocks noGrp="1" noChangeAspect="1"/>
          </p:cNvPicPr>
          <p:nvPr>
            <p:ph idx="1"/>
          </p:nvPr>
        </p:nvPicPr>
        <p:blipFill>
          <a:blip r:embed="rId2"/>
          <a:stretch>
            <a:fillRect/>
          </a:stretch>
        </p:blipFill>
        <p:spPr>
          <a:xfrm>
            <a:off x="4343918" y="1899604"/>
            <a:ext cx="6781281" cy="3661102"/>
          </a:xfrm>
          <a:prstGeom prst="rect">
            <a:avLst/>
          </a:prstGeom>
        </p:spPr>
      </p:pic>
    </p:spTree>
    <p:extLst>
      <p:ext uri="{BB962C8B-B14F-4D97-AF65-F5344CB8AC3E}">
        <p14:creationId xmlns:p14="http://schemas.microsoft.com/office/powerpoint/2010/main" val="300318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2AA3712-C5CA-A663-E80E-253CE0930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66800" y="1142999"/>
            <a:ext cx="4173416" cy="1257299"/>
          </a:xfrm>
        </p:spPr>
        <p:txBody>
          <a:bodyPr anchor="ctr">
            <a:normAutofit/>
          </a:bodyPr>
          <a:lstStyle/>
          <a:p>
            <a:r>
              <a:rPr lang="en-US" dirty="0"/>
              <a:t>Design Overview &amp; Justifications</a:t>
            </a:r>
          </a:p>
        </p:txBody>
      </p:sp>
      <p:sp>
        <p:nvSpPr>
          <p:cNvPr id="3" name="Content Placeholder"/>
          <p:cNvSpPr>
            <a:spLocks noGrp="1"/>
          </p:cNvSpPr>
          <p:nvPr>
            <p:ph idx="1"/>
          </p:nvPr>
        </p:nvSpPr>
        <p:spPr>
          <a:xfrm>
            <a:off x="1066798" y="2736850"/>
            <a:ext cx="4155651" cy="2978150"/>
          </a:xfrm>
        </p:spPr>
        <p:txBody>
          <a:bodyPr>
            <a:normAutofit/>
          </a:bodyPr>
          <a:lstStyle/>
          <a:p>
            <a:pPr lvl="0">
              <a:lnSpc>
                <a:spcPct val="110000"/>
              </a:lnSpc>
            </a:pPr>
            <a:r>
              <a:rPr lang="en-US" sz="1300" dirty="0"/>
              <a:t>The design comprises a Home Unit, Field Unit, Power Source, and NYSDEC Database, facilitating efficient communication between homeowners and research scientists</a:t>
            </a:r>
          </a:p>
          <a:p>
            <a:pPr lvl="0">
              <a:lnSpc>
                <a:spcPct val="110000"/>
              </a:lnSpc>
            </a:pPr>
            <a:r>
              <a:rPr lang="en-US" sz="1300" dirty="0"/>
              <a:t>Its user-friendly interface and ease of installation distinguish it, with data storage in the NYSDEC database</a:t>
            </a:r>
          </a:p>
          <a:p>
            <a:pPr lvl="0">
              <a:lnSpc>
                <a:spcPct val="110000"/>
              </a:lnSpc>
            </a:pPr>
            <a:r>
              <a:rPr lang="en-US" sz="1300" dirty="0"/>
              <a:t>Exploration of alternative designs, such as an All-in-one unit installable on user walls, revealed benefits such as reduced development costs for power sources and processing units, along with decreased installation expenses</a:t>
            </a:r>
          </a:p>
        </p:txBody>
      </p:sp>
      <p:pic>
        <p:nvPicPr>
          <p:cNvPr id="4" name="Picture 3" descr="A diagram of a solar power source&#10;&#10;Description automatically generated">
            <a:extLst>
              <a:ext uri="{FF2B5EF4-FFF2-40B4-BE49-F238E27FC236}">
                <a16:creationId xmlns:a16="http://schemas.microsoft.com/office/drawing/2014/main" id="{B0480ADB-7185-C417-B7FD-318DA5EE9ACD}"/>
              </a:ext>
            </a:extLst>
          </p:cNvPr>
          <p:cNvPicPr>
            <a:picLocks noChangeAspect="1"/>
          </p:cNvPicPr>
          <p:nvPr/>
        </p:nvPicPr>
        <p:blipFill>
          <a:blip r:embed="rId2"/>
          <a:stretch>
            <a:fillRect/>
          </a:stretch>
        </p:blipFill>
        <p:spPr>
          <a:xfrm>
            <a:off x="6096000" y="2142734"/>
            <a:ext cx="5911272" cy="3034866"/>
          </a:xfrm>
          <a:prstGeom prst="rect">
            <a:avLst/>
          </a:prstGeom>
        </p:spPr>
      </p:pic>
    </p:spTree>
    <p:extLst>
      <p:ext uri="{BB962C8B-B14F-4D97-AF65-F5344CB8AC3E}">
        <p14:creationId xmlns:p14="http://schemas.microsoft.com/office/powerpoint/2010/main" val="1212441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2AA3712-C5CA-A663-E80E-253CE0930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66800" y="1142999"/>
            <a:ext cx="4173416" cy="1257299"/>
          </a:xfrm>
        </p:spPr>
        <p:txBody>
          <a:bodyPr anchor="ctr">
            <a:normAutofit/>
          </a:bodyPr>
          <a:lstStyle/>
          <a:p>
            <a:r>
              <a:rPr lang="en-US"/>
              <a:t>System </a:t>
            </a:r>
            <a:r>
              <a:rPr lang="en-US" dirty="0"/>
              <a:t>Logical Design</a:t>
            </a:r>
          </a:p>
        </p:txBody>
      </p:sp>
      <p:sp>
        <p:nvSpPr>
          <p:cNvPr id="3" name="Content Placeholder"/>
          <p:cNvSpPr>
            <a:spLocks noGrp="1"/>
          </p:cNvSpPr>
          <p:nvPr>
            <p:ph idx="1"/>
          </p:nvPr>
        </p:nvSpPr>
        <p:spPr>
          <a:xfrm>
            <a:off x="1066798" y="2736850"/>
            <a:ext cx="4155651" cy="2978150"/>
          </a:xfrm>
        </p:spPr>
        <p:txBody>
          <a:bodyPr vert="horz" lIns="91440" tIns="45720" rIns="91440" bIns="45720" rtlCol="0" anchor="t">
            <a:normAutofit/>
          </a:bodyPr>
          <a:lstStyle/>
          <a:p>
            <a:pPr lvl="0">
              <a:lnSpc>
                <a:spcPct val="110000"/>
              </a:lnSpc>
            </a:pPr>
            <a:r>
              <a:rPr lang="en-US" sz="1300" dirty="0"/>
              <a:t>The field unit will take in data from the sensors and process it to an extent, where it will then be sent via the transmitter to the home unit’s receiver</a:t>
            </a:r>
          </a:p>
          <a:p>
            <a:pPr lvl="0">
              <a:lnSpc>
                <a:spcPct val="110000"/>
              </a:lnSpc>
            </a:pPr>
            <a:r>
              <a:rPr lang="en-US" sz="1300" dirty="0"/>
              <a:t>After it is received, the data will be sent to the CPU for processing, displayed for the user, and sent to the DEC via Wi-Fi</a:t>
            </a:r>
          </a:p>
          <a:p>
            <a:pPr>
              <a:lnSpc>
                <a:spcPct val="110000"/>
              </a:lnSpc>
            </a:pPr>
            <a:r>
              <a:rPr lang="en-US" sz="1300" dirty="0"/>
              <a:t>The home unit is where the bulk of the data processing will take place, as the components are better protected, and it is therefore safer to use a more </a:t>
            </a:r>
            <a:r>
              <a:rPr lang="en-US" sz="1300"/>
              <a:t>reliable</a:t>
            </a:r>
            <a:r>
              <a:rPr lang="en-US" sz="1300" dirty="0"/>
              <a:t> processor</a:t>
            </a:r>
            <a:endParaRPr lang="en-US" sz="1300"/>
          </a:p>
        </p:txBody>
      </p:sp>
      <p:pic>
        <p:nvPicPr>
          <p:cNvPr id="4" name="Picture 3" descr="A diagram of a system&#10;&#10;Description automatically generated">
            <a:extLst>
              <a:ext uri="{FF2B5EF4-FFF2-40B4-BE49-F238E27FC236}">
                <a16:creationId xmlns:a16="http://schemas.microsoft.com/office/drawing/2014/main" id="{F34C2110-1DFB-F25D-E611-420287645ECC}"/>
              </a:ext>
            </a:extLst>
          </p:cNvPr>
          <p:cNvPicPr>
            <a:picLocks noChangeAspect="1"/>
          </p:cNvPicPr>
          <p:nvPr/>
        </p:nvPicPr>
        <p:blipFill>
          <a:blip r:embed="rId2"/>
          <a:stretch>
            <a:fillRect/>
          </a:stretch>
        </p:blipFill>
        <p:spPr>
          <a:xfrm>
            <a:off x="6096000" y="2018909"/>
            <a:ext cx="5853545" cy="3294062"/>
          </a:xfrm>
          <a:prstGeom prst="rect">
            <a:avLst/>
          </a:prstGeom>
        </p:spPr>
      </p:pic>
    </p:spTree>
    <p:extLst>
      <p:ext uri="{BB962C8B-B14F-4D97-AF65-F5344CB8AC3E}">
        <p14:creationId xmlns:p14="http://schemas.microsoft.com/office/powerpoint/2010/main" val="1356293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2AA3712-C5CA-A663-E80E-253CE0930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66800" y="1142999"/>
            <a:ext cx="4173416" cy="1257299"/>
          </a:xfrm>
        </p:spPr>
        <p:txBody>
          <a:bodyPr anchor="ctr">
            <a:normAutofit/>
          </a:bodyPr>
          <a:lstStyle/>
          <a:p>
            <a:r>
              <a:rPr lang="en-US"/>
              <a:t>Subsystem </a:t>
            </a:r>
            <a:r>
              <a:rPr lang="en-US" dirty="0"/>
              <a:t>Logical Design</a:t>
            </a:r>
          </a:p>
        </p:txBody>
      </p:sp>
      <p:sp>
        <p:nvSpPr>
          <p:cNvPr id="3" name="Content Placeholder"/>
          <p:cNvSpPr>
            <a:spLocks noGrp="1"/>
          </p:cNvSpPr>
          <p:nvPr>
            <p:ph idx="1"/>
          </p:nvPr>
        </p:nvSpPr>
        <p:spPr>
          <a:xfrm>
            <a:off x="1066798" y="2736850"/>
            <a:ext cx="4155651" cy="2978150"/>
          </a:xfrm>
        </p:spPr>
        <p:txBody>
          <a:bodyPr>
            <a:normAutofit/>
          </a:bodyPr>
          <a:lstStyle/>
          <a:p>
            <a:pPr lvl="0">
              <a:lnSpc>
                <a:spcPct val="110000"/>
              </a:lnSpc>
            </a:pPr>
            <a:r>
              <a:rPr lang="en-US" sz="1500" dirty="0"/>
              <a:t>The power system considers the system design, which consists of the Home and Field Unit</a:t>
            </a:r>
          </a:p>
          <a:p>
            <a:pPr lvl="0">
              <a:lnSpc>
                <a:spcPct val="110000"/>
              </a:lnSpc>
            </a:pPr>
            <a:r>
              <a:rPr lang="en-US" sz="1500" dirty="0"/>
              <a:t>The Home Unit will be powered by a 110V Outlet while the Field Unit will use solar energy to power the system</a:t>
            </a:r>
          </a:p>
          <a:p>
            <a:pPr lvl="0">
              <a:lnSpc>
                <a:spcPct val="110000"/>
              </a:lnSpc>
            </a:pPr>
            <a:r>
              <a:rPr lang="en-US" sz="1500" dirty="0"/>
              <a:t>The Field Unit power system consists of two parallel connected solar panels, a Power Management System Unit and a Micro controller</a:t>
            </a:r>
          </a:p>
        </p:txBody>
      </p:sp>
      <p:pic>
        <p:nvPicPr>
          <p:cNvPr id="4" name="Picture 3" descr="A diagram of a power unit&#10;&#10;Description automatically generated">
            <a:extLst>
              <a:ext uri="{FF2B5EF4-FFF2-40B4-BE49-F238E27FC236}">
                <a16:creationId xmlns:a16="http://schemas.microsoft.com/office/drawing/2014/main" id="{E79CDDD1-C832-3466-5B01-176ED9615279}"/>
              </a:ext>
            </a:extLst>
          </p:cNvPr>
          <p:cNvPicPr>
            <a:picLocks noChangeAspect="1"/>
          </p:cNvPicPr>
          <p:nvPr/>
        </p:nvPicPr>
        <p:blipFill>
          <a:blip r:embed="rId2"/>
          <a:stretch>
            <a:fillRect/>
          </a:stretch>
        </p:blipFill>
        <p:spPr>
          <a:xfrm>
            <a:off x="5345545" y="2398580"/>
            <a:ext cx="6846454" cy="2927263"/>
          </a:xfrm>
          <a:prstGeom prst="rect">
            <a:avLst/>
          </a:prstGeom>
        </p:spPr>
      </p:pic>
    </p:spTree>
    <p:extLst>
      <p:ext uri="{BB962C8B-B14F-4D97-AF65-F5344CB8AC3E}">
        <p14:creationId xmlns:p14="http://schemas.microsoft.com/office/powerpoint/2010/main" val="3087197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C1839BE-51C7-5D0B-5E7D-9BE278DD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A0AC22-6569-B43B-D53B-90E5D155DAE5}"/>
              </a:ext>
            </a:extLst>
          </p:cNvPr>
          <p:cNvSpPr>
            <a:spLocks noGrp="1"/>
          </p:cNvSpPr>
          <p:nvPr>
            <p:ph type="title"/>
          </p:nvPr>
        </p:nvSpPr>
        <p:spPr>
          <a:xfrm>
            <a:off x="1066800" y="1143000"/>
            <a:ext cx="3662855" cy="1310114"/>
          </a:xfrm>
        </p:spPr>
        <p:txBody>
          <a:bodyPr anchor="t">
            <a:normAutofit/>
          </a:bodyPr>
          <a:lstStyle/>
          <a:p>
            <a:r>
              <a:rPr lang="en-US"/>
              <a:t>Programing/FSM</a:t>
            </a:r>
          </a:p>
        </p:txBody>
      </p:sp>
      <p:sp>
        <p:nvSpPr>
          <p:cNvPr id="9" name="Content Placeholder 8">
            <a:extLst>
              <a:ext uri="{FF2B5EF4-FFF2-40B4-BE49-F238E27FC236}">
                <a16:creationId xmlns:a16="http://schemas.microsoft.com/office/drawing/2014/main" id="{B691B279-34C3-E511-B1C1-E4DB81EFAA81}"/>
              </a:ext>
            </a:extLst>
          </p:cNvPr>
          <p:cNvSpPr>
            <a:spLocks noGrp="1"/>
          </p:cNvSpPr>
          <p:nvPr>
            <p:ph idx="1"/>
          </p:nvPr>
        </p:nvSpPr>
        <p:spPr>
          <a:xfrm>
            <a:off x="1280982" y="2153652"/>
            <a:ext cx="3234489" cy="3844088"/>
          </a:xfrm>
        </p:spPr>
        <p:txBody>
          <a:bodyPr anchor="t">
            <a:normAutofit lnSpcReduction="10000"/>
          </a:bodyPr>
          <a:lstStyle/>
          <a:p>
            <a:pPr>
              <a:lnSpc>
                <a:spcPct val="110000"/>
              </a:lnSpc>
            </a:pPr>
            <a:r>
              <a:rPr lang="en-US" sz="1200" dirty="0"/>
              <a:t>Using a Finite State Machine(FSM) allowed for efficient periodical cycling between the microcontroller and the power needed for the system.</a:t>
            </a:r>
          </a:p>
          <a:p>
            <a:pPr>
              <a:lnSpc>
                <a:spcPct val="110000"/>
              </a:lnSpc>
            </a:pPr>
            <a:r>
              <a:rPr lang="en-US" sz="1200" dirty="0"/>
              <a:t>Having the CPU enter a lower current consumption allowed for a longer lifespan of the system from a full charge or even just from the sun.</a:t>
            </a:r>
          </a:p>
          <a:p>
            <a:pPr>
              <a:lnSpc>
                <a:spcPct val="110000"/>
              </a:lnSpc>
            </a:pPr>
            <a:r>
              <a:rPr lang="en-US" sz="1200" dirty="0"/>
              <a:t>The implementation of the FSM onto the microcontroller was done via C code using Texas Instruments own code composer studio.</a:t>
            </a:r>
          </a:p>
          <a:p>
            <a:pPr>
              <a:lnSpc>
                <a:spcPct val="110000"/>
              </a:lnSpc>
            </a:pPr>
            <a:r>
              <a:rPr lang="en-US" sz="1200" dirty="0"/>
              <a:t>After entering the lower current consumption, the microcontroller drew about 1.5 </a:t>
            </a:r>
            <a:r>
              <a:rPr lang="el-GR" sz="1200" dirty="0"/>
              <a:t>μ</a:t>
            </a:r>
            <a:r>
              <a:rPr lang="en-US" sz="1200" dirty="0"/>
              <a:t>A of power. After waking up the CPU again it would draw about 350 </a:t>
            </a:r>
            <a:r>
              <a:rPr lang="el-GR" sz="1200" dirty="0"/>
              <a:t>μ</a:t>
            </a:r>
            <a:r>
              <a:rPr lang="en-US" sz="1200" dirty="0"/>
              <a:t>A. </a:t>
            </a:r>
          </a:p>
          <a:p>
            <a:pPr marL="0" indent="0">
              <a:lnSpc>
                <a:spcPct val="110000"/>
              </a:lnSpc>
              <a:buNone/>
            </a:pPr>
            <a:endParaRPr lang="en-US" sz="1000" dirty="0"/>
          </a:p>
        </p:txBody>
      </p:sp>
      <p:pic>
        <p:nvPicPr>
          <p:cNvPr id="4" name="Picture 3" descr="A screenshot of a computer&#10;&#10;Description automatically generated">
            <a:extLst>
              <a:ext uri="{FF2B5EF4-FFF2-40B4-BE49-F238E27FC236}">
                <a16:creationId xmlns:a16="http://schemas.microsoft.com/office/drawing/2014/main" id="{FE459DA7-883F-66F6-7229-86B69BFA9C2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2919"/>
          <a:stretch/>
        </p:blipFill>
        <p:spPr>
          <a:xfrm>
            <a:off x="5668386" y="3022182"/>
            <a:ext cx="2684427" cy="3089152"/>
          </a:xfrm>
          <a:prstGeom prst="rect">
            <a:avLst/>
          </a:prstGeom>
        </p:spPr>
      </p:pic>
      <p:pic>
        <p:nvPicPr>
          <p:cNvPr id="5" name="Content Placeholder 4" descr="A diagram of a diagram&#10;&#10;Description automatically generated">
            <a:extLst>
              <a:ext uri="{FF2B5EF4-FFF2-40B4-BE49-F238E27FC236}">
                <a16:creationId xmlns:a16="http://schemas.microsoft.com/office/drawing/2014/main" id="{48491325-634C-E19D-1297-82EF52E69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746667"/>
            <a:ext cx="4227095" cy="213468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BBF47B7-92B4-4A7B-73D0-76521B98B02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 r="44558"/>
          <a:stretch/>
        </p:blipFill>
        <p:spPr>
          <a:xfrm>
            <a:off x="8352813" y="3046330"/>
            <a:ext cx="2896713" cy="3069499"/>
          </a:xfrm>
          <a:prstGeom prst="rect">
            <a:avLst/>
          </a:prstGeom>
        </p:spPr>
      </p:pic>
    </p:spTree>
    <p:extLst>
      <p:ext uri="{BB962C8B-B14F-4D97-AF65-F5344CB8AC3E}">
        <p14:creationId xmlns:p14="http://schemas.microsoft.com/office/powerpoint/2010/main" val="1463943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2AA3712-C5CA-A663-E80E-253CE0930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66800" y="1142999"/>
            <a:ext cx="4173416" cy="1257299"/>
          </a:xfrm>
        </p:spPr>
        <p:txBody>
          <a:bodyPr anchor="ctr">
            <a:normAutofit/>
          </a:bodyPr>
          <a:lstStyle/>
          <a:p>
            <a:r>
              <a:rPr lang="en-US"/>
              <a:t>Subsystem </a:t>
            </a:r>
            <a:r>
              <a:rPr lang="en-US" dirty="0"/>
              <a:t>Physical Design</a:t>
            </a:r>
          </a:p>
        </p:txBody>
      </p:sp>
      <p:sp>
        <p:nvSpPr>
          <p:cNvPr id="3" name="Content Placeholder"/>
          <p:cNvSpPr>
            <a:spLocks noGrp="1"/>
          </p:cNvSpPr>
          <p:nvPr>
            <p:ph idx="1"/>
          </p:nvPr>
        </p:nvSpPr>
        <p:spPr>
          <a:xfrm>
            <a:off x="1066798" y="2736850"/>
            <a:ext cx="4155651" cy="2978150"/>
          </a:xfrm>
        </p:spPr>
        <p:txBody>
          <a:bodyPr vert="horz" lIns="91440" tIns="45720" rIns="91440" bIns="45720" rtlCol="0" anchor="t">
            <a:normAutofit/>
          </a:bodyPr>
          <a:lstStyle/>
          <a:p>
            <a:pPr lvl="0">
              <a:lnSpc>
                <a:spcPct val="110000"/>
              </a:lnSpc>
            </a:pPr>
            <a:r>
              <a:rPr lang="en-US" sz="1500" dirty="0"/>
              <a:t>The solar power unit is designed to harness renewable energy from the sun efficiently and sustainably</a:t>
            </a:r>
          </a:p>
          <a:p>
            <a:pPr lvl="0">
              <a:lnSpc>
                <a:spcPct val="110000"/>
              </a:lnSpc>
            </a:pPr>
            <a:r>
              <a:rPr lang="en-US" sz="1500" dirty="0"/>
              <a:t>Consisting of photovoltaic solar panels, a charge controller, batteries for energy storage, and a micro controller to power the system on the cycles</a:t>
            </a:r>
            <a:r>
              <a:rPr lang="en-US" sz="1500"/>
              <a:t>.</a:t>
            </a:r>
            <a:endParaRPr lang="en-US" sz="1500" dirty="0"/>
          </a:p>
        </p:txBody>
      </p:sp>
      <p:pic>
        <p:nvPicPr>
          <p:cNvPr id="4" name="Picture 3" descr="A diagram of a solar battery charger&#10;&#10;Description automatically generated">
            <a:extLst>
              <a:ext uri="{FF2B5EF4-FFF2-40B4-BE49-F238E27FC236}">
                <a16:creationId xmlns:a16="http://schemas.microsoft.com/office/drawing/2014/main" id="{15A297D2-23FE-60F3-A2BA-49B35A9FF4E0}"/>
              </a:ext>
            </a:extLst>
          </p:cNvPr>
          <p:cNvPicPr>
            <a:picLocks noChangeAspect="1"/>
          </p:cNvPicPr>
          <p:nvPr/>
        </p:nvPicPr>
        <p:blipFill>
          <a:blip r:embed="rId2"/>
          <a:stretch>
            <a:fillRect/>
          </a:stretch>
        </p:blipFill>
        <p:spPr>
          <a:xfrm>
            <a:off x="5449455" y="2500152"/>
            <a:ext cx="6604000" cy="2493212"/>
          </a:xfrm>
          <a:prstGeom prst="rect">
            <a:avLst/>
          </a:prstGeom>
        </p:spPr>
      </p:pic>
    </p:spTree>
    <p:extLst>
      <p:ext uri="{BB962C8B-B14F-4D97-AF65-F5344CB8AC3E}">
        <p14:creationId xmlns:p14="http://schemas.microsoft.com/office/powerpoint/2010/main" val="4193038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93B9-8D03-C2C5-D340-364ED65EDF51}"/>
              </a:ext>
            </a:extLst>
          </p:cNvPr>
          <p:cNvSpPr>
            <a:spLocks noGrp="1"/>
          </p:cNvSpPr>
          <p:nvPr>
            <p:ph type="title"/>
          </p:nvPr>
        </p:nvSpPr>
        <p:spPr>
          <a:xfrm>
            <a:off x="847436" y="567386"/>
            <a:ext cx="8886884" cy="953669"/>
          </a:xfrm>
        </p:spPr>
        <p:txBody>
          <a:bodyPr/>
          <a:lstStyle/>
          <a:p>
            <a:r>
              <a:rPr lang="en-US"/>
              <a:t>Physical Prototype</a:t>
            </a:r>
          </a:p>
        </p:txBody>
      </p:sp>
      <p:pic>
        <p:nvPicPr>
          <p:cNvPr id="4" name="Content Placeholder 3" descr="A device connected to a device&#10;&#10;Description automatically generated">
            <a:extLst>
              <a:ext uri="{FF2B5EF4-FFF2-40B4-BE49-F238E27FC236}">
                <a16:creationId xmlns:a16="http://schemas.microsoft.com/office/drawing/2014/main" id="{002E7F2E-12AA-9DBF-57F2-57601791C60C}"/>
              </a:ext>
            </a:extLst>
          </p:cNvPr>
          <p:cNvPicPr>
            <a:picLocks noGrp="1" noChangeAspect="1"/>
          </p:cNvPicPr>
          <p:nvPr>
            <p:ph idx="1"/>
          </p:nvPr>
        </p:nvPicPr>
        <p:blipFill>
          <a:blip r:embed="rId2"/>
          <a:stretch>
            <a:fillRect/>
          </a:stretch>
        </p:blipFill>
        <p:spPr>
          <a:xfrm>
            <a:off x="849856" y="1888666"/>
            <a:ext cx="10166637" cy="4560743"/>
          </a:xfrm>
        </p:spPr>
      </p:pic>
    </p:spTree>
    <p:extLst>
      <p:ext uri="{BB962C8B-B14F-4D97-AF65-F5344CB8AC3E}">
        <p14:creationId xmlns:p14="http://schemas.microsoft.com/office/powerpoint/2010/main" val="1046664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D8E37F-B926-4EDC-B832-034AD1BBD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66800" y="1162049"/>
            <a:ext cx="6489764" cy="1238250"/>
          </a:xfrm>
        </p:spPr>
        <p:txBody>
          <a:bodyPr anchor="ctr">
            <a:normAutofit/>
          </a:bodyPr>
          <a:lstStyle/>
          <a:p>
            <a:r>
              <a:rPr lang="en-US" dirty="0"/>
              <a:t>Abstract</a:t>
            </a:r>
          </a:p>
        </p:txBody>
      </p:sp>
      <p:sp>
        <p:nvSpPr>
          <p:cNvPr id="3" name="Content Placeholder"/>
          <p:cNvSpPr>
            <a:spLocks noGrp="1"/>
          </p:cNvSpPr>
          <p:nvPr>
            <p:ph idx="1"/>
          </p:nvPr>
        </p:nvSpPr>
        <p:spPr>
          <a:xfrm>
            <a:off x="1066798" y="2736850"/>
            <a:ext cx="4155651" cy="2978150"/>
          </a:xfrm>
        </p:spPr>
        <p:txBody>
          <a:bodyPr>
            <a:normAutofit/>
          </a:bodyPr>
          <a:lstStyle/>
          <a:p>
            <a:pPr lvl="0">
              <a:lnSpc>
                <a:spcPct val="110000"/>
              </a:lnSpc>
            </a:pPr>
            <a:r>
              <a:rPr lang="en-US" sz="1100" dirty="0"/>
              <a:t>The New York State Department of Environmental Conservation is implementing a distributed weather network statewide to better comprehend climate change's impact on microclimates</a:t>
            </a:r>
          </a:p>
          <a:p>
            <a:pPr lvl="0">
              <a:lnSpc>
                <a:spcPct val="110000"/>
              </a:lnSpc>
            </a:pPr>
            <a:r>
              <a:rPr lang="en-US" sz="1100" dirty="0"/>
              <a:t>The network will enable real-time monitoring, in-depth analysis, and predictive modeling, empowering policymakers, and stakeholders with valuable information for proactive climate adaptation</a:t>
            </a:r>
          </a:p>
          <a:p>
            <a:pPr lvl="0">
              <a:lnSpc>
                <a:spcPct val="110000"/>
              </a:lnSpc>
            </a:pPr>
            <a:r>
              <a:rPr lang="en-US" sz="1100" dirty="0"/>
              <a:t>Through collaboration, this project strives to support sustainable ecosystem management and mitigate climate change effects on New York State's diverse environments</a:t>
            </a:r>
          </a:p>
        </p:txBody>
      </p:sp>
      <p:pic>
        <p:nvPicPr>
          <p:cNvPr id="6" name="Picture 5" descr="Digital financial graphs in 3D">
            <a:extLst>
              <a:ext uri="{FF2B5EF4-FFF2-40B4-BE49-F238E27FC236}">
                <a16:creationId xmlns:a16="http://schemas.microsoft.com/office/drawing/2014/main" id="{2C20F129-5938-3CEE-5C1A-3245821F54BC}"/>
              </a:ext>
            </a:extLst>
          </p:cNvPr>
          <p:cNvPicPr>
            <a:picLocks noChangeAspect="1"/>
          </p:cNvPicPr>
          <p:nvPr/>
        </p:nvPicPr>
        <p:blipFill rotWithShape="1">
          <a:blip r:embed="rId2"/>
          <a:srcRect t="18391" r="-1" b="9089"/>
          <a:stretch/>
        </p:blipFill>
        <p:spPr>
          <a:xfrm>
            <a:off x="3862670" y="2156616"/>
            <a:ext cx="8329331" cy="4701384"/>
          </a:xfrm>
          <a:custGeom>
            <a:avLst/>
            <a:gdLst/>
            <a:ahLst/>
            <a:cxnLst/>
            <a:rect l="l" t="t" r="r" b="b"/>
            <a:pathLst>
              <a:path w="8329331" h="4701384">
                <a:moveTo>
                  <a:pt x="7047184" y="406"/>
                </a:moveTo>
                <a:cubicBezTo>
                  <a:pt x="7473044" y="7480"/>
                  <a:pt x="7895572" y="106955"/>
                  <a:pt x="8282506" y="294946"/>
                </a:cubicBezTo>
                <a:lnTo>
                  <a:pt x="8329331" y="319324"/>
                </a:lnTo>
                <a:lnTo>
                  <a:pt x="8329331" y="4701384"/>
                </a:lnTo>
                <a:lnTo>
                  <a:pt x="0" y="4701384"/>
                </a:lnTo>
                <a:lnTo>
                  <a:pt x="5251843" y="580406"/>
                </a:lnTo>
                <a:lnTo>
                  <a:pt x="5312648" y="535110"/>
                </a:lnTo>
                <a:cubicBezTo>
                  <a:pt x="5787318" y="199904"/>
                  <a:pt x="6331234" y="25089"/>
                  <a:pt x="6876738" y="2514"/>
                </a:cubicBezTo>
                <a:cubicBezTo>
                  <a:pt x="6933561" y="163"/>
                  <a:pt x="6990402" y="-537"/>
                  <a:pt x="7047184" y="406"/>
                </a:cubicBezTo>
                <a:close/>
              </a:path>
            </a:pathLst>
          </a:custGeom>
        </p:spPr>
      </p:pic>
    </p:spTree>
    <p:extLst>
      <p:ext uri="{BB962C8B-B14F-4D97-AF65-F5344CB8AC3E}">
        <p14:creationId xmlns:p14="http://schemas.microsoft.com/office/powerpoint/2010/main" val="562188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Freeform: Shape 4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9" name="Rectangle 48">
            <a:extLst>
              <a:ext uri="{FF2B5EF4-FFF2-40B4-BE49-F238E27FC236}">
                <a16:creationId xmlns:a16="http://schemas.microsoft.com/office/drawing/2014/main" id="{5496AE70-F970-59AB-7309-6CC00692C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2392A-748D-7B39-1567-917ADCA6E9A7}"/>
              </a:ext>
            </a:extLst>
          </p:cNvPr>
          <p:cNvSpPr>
            <a:spLocks noGrp="1"/>
          </p:cNvSpPr>
          <p:nvPr>
            <p:ph type="title"/>
          </p:nvPr>
        </p:nvSpPr>
        <p:spPr>
          <a:xfrm>
            <a:off x="1066801" y="5074083"/>
            <a:ext cx="5508170" cy="1240970"/>
          </a:xfrm>
        </p:spPr>
        <p:txBody>
          <a:bodyPr vert="horz" lIns="91440" tIns="45720" rIns="91440" bIns="45720" rtlCol="0" anchor="t">
            <a:normAutofit/>
          </a:bodyPr>
          <a:lstStyle/>
          <a:p>
            <a:pPr>
              <a:lnSpc>
                <a:spcPct val="100000"/>
              </a:lnSpc>
            </a:pPr>
            <a:r>
              <a:rPr lang="en-US" sz="3600"/>
              <a:t>Final Physical Design with Casing</a:t>
            </a:r>
          </a:p>
        </p:txBody>
      </p:sp>
      <p:pic>
        <p:nvPicPr>
          <p:cNvPr id="5" name="Picture 4" descr="A black box with a metal hinge&#10;&#10;Description automatically generated">
            <a:extLst>
              <a:ext uri="{FF2B5EF4-FFF2-40B4-BE49-F238E27FC236}">
                <a16:creationId xmlns:a16="http://schemas.microsoft.com/office/drawing/2014/main" id="{335AB699-508A-C6BA-DC9B-F1A1D1D364DB}"/>
              </a:ext>
            </a:extLst>
          </p:cNvPr>
          <p:cNvPicPr>
            <a:picLocks noChangeAspect="1"/>
          </p:cNvPicPr>
          <p:nvPr/>
        </p:nvPicPr>
        <p:blipFill>
          <a:blip r:embed="rId2"/>
          <a:stretch>
            <a:fillRect/>
          </a:stretch>
        </p:blipFill>
        <p:spPr>
          <a:xfrm>
            <a:off x="385619" y="1015054"/>
            <a:ext cx="6853381" cy="3385887"/>
          </a:xfrm>
          <a:prstGeom prst="rect">
            <a:avLst/>
          </a:prstGeom>
        </p:spPr>
      </p:pic>
      <p:pic>
        <p:nvPicPr>
          <p:cNvPr id="4" name="Content Placeholder 3" descr="A black box with a circuit board and wires&#10;&#10;Description automatically generated">
            <a:extLst>
              <a:ext uri="{FF2B5EF4-FFF2-40B4-BE49-F238E27FC236}">
                <a16:creationId xmlns:a16="http://schemas.microsoft.com/office/drawing/2014/main" id="{56A63AC7-9FA2-F7D4-5C7E-5BEA93B88A22}"/>
              </a:ext>
            </a:extLst>
          </p:cNvPr>
          <p:cNvPicPr>
            <a:picLocks noGrp="1" noChangeAspect="1"/>
          </p:cNvPicPr>
          <p:nvPr>
            <p:ph idx="1"/>
          </p:nvPr>
        </p:nvPicPr>
        <p:blipFill rotWithShape="1">
          <a:blip r:embed="rId3"/>
          <a:srcRect r="2869" b="2"/>
          <a:stretch/>
        </p:blipFill>
        <p:spPr>
          <a:xfrm>
            <a:off x="7241014" y="1004454"/>
            <a:ext cx="4534684" cy="3408030"/>
          </a:xfrm>
          <a:prstGeom prst="rect">
            <a:avLst/>
          </a:prstGeom>
        </p:spPr>
      </p:pic>
    </p:spTree>
    <p:extLst>
      <p:ext uri="{BB962C8B-B14F-4D97-AF65-F5344CB8AC3E}">
        <p14:creationId xmlns:p14="http://schemas.microsoft.com/office/powerpoint/2010/main" val="1757700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152C099-1132-6264-F8DA-F809D8804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C75C59-0F56-756B-F4BE-90252B06EFD2}"/>
              </a:ext>
            </a:extLst>
          </p:cNvPr>
          <p:cNvSpPr>
            <a:spLocks noGrp="1"/>
          </p:cNvSpPr>
          <p:nvPr>
            <p:ph type="title"/>
          </p:nvPr>
        </p:nvSpPr>
        <p:spPr>
          <a:xfrm>
            <a:off x="1066800" y="965471"/>
            <a:ext cx="4018672" cy="1824151"/>
          </a:xfrm>
        </p:spPr>
        <p:txBody>
          <a:bodyPr vert="horz" lIns="91440" tIns="45720" rIns="91440" bIns="45720" rtlCol="0" anchor="ctr">
            <a:normAutofit/>
          </a:bodyPr>
          <a:lstStyle/>
          <a:p>
            <a:r>
              <a:rPr lang="en-US"/>
              <a:t>Subsystem Part Specs</a:t>
            </a:r>
          </a:p>
        </p:txBody>
      </p:sp>
      <p:sp>
        <p:nvSpPr>
          <p:cNvPr id="19" name="Content Placeholder 17">
            <a:extLst>
              <a:ext uri="{FF2B5EF4-FFF2-40B4-BE49-F238E27FC236}">
                <a16:creationId xmlns:a16="http://schemas.microsoft.com/office/drawing/2014/main" id="{4FDABFA8-C97A-3EAB-29B9-A789868119E1}"/>
              </a:ext>
            </a:extLst>
          </p:cNvPr>
          <p:cNvSpPr>
            <a:spLocks noGrp="1"/>
          </p:cNvSpPr>
          <p:nvPr>
            <p:ph idx="1"/>
          </p:nvPr>
        </p:nvSpPr>
        <p:spPr>
          <a:xfrm>
            <a:off x="6114579" y="914722"/>
            <a:ext cx="5029202" cy="1970988"/>
          </a:xfrm>
        </p:spPr>
        <p:txBody>
          <a:bodyPr anchor="ctr">
            <a:normAutofit/>
          </a:bodyPr>
          <a:lstStyle/>
          <a:p>
            <a:endParaRPr lang="en-US"/>
          </a:p>
        </p:txBody>
      </p:sp>
      <p:pic>
        <p:nvPicPr>
          <p:cNvPr id="4" name="Content Placeholder 3" descr="A black and white text on a white background&#10;&#10;Description automatically generated">
            <a:extLst>
              <a:ext uri="{FF2B5EF4-FFF2-40B4-BE49-F238E27FC236}">
                <a16:creationId xmlns:a16="http://schemas.microsoft.com/office/drawing/2014/main" id="{60B6CB02-54C8-70EC-9437-A421821E9AEF}"/>
              </a:ext>
            </a:extLst>
          </p:cNvPr>
          <p:cNvPicPr>
            <a:picLocks noChangeAspect="1"/>
          </p:cNvPicPr>
          <p:nvPr/>
        </p:nvPicPr>
        <p:blipFill>
          <a:blip r:embed="rId2"/>
          <a:stretch>
            <a:fillRect/>
          </a:stretch>
        </p:blipFill>
        <p:spPr>
          <a:xfrm>
            <a:off x="1106758" y="3429000"/>
            <a:ext cx="3224413" cy="1275250"/>
          </a:xfrm>
          <a:prstGeom prst="rect">
            <a:avLst/>
          </a:prstGeom>
        </p:spPr>
      </p:pic>
      <p:pic>
        <p:nvPicPr>
          <p:cNvPr id="6" name="Picture 5" descr="A screenshot of a screen&#10;&#10;Description automatically generated">
            <a:extLst>
              <a:ext uri="{FF2B5EF4-FFF2-40B4-BE49-F238E27FC236}">
                <a16:creationId xmlns:a16="http://schemas.microsoft.com/office/drawing/2014/main" id="{05F829C4-3B91-23BA-D001-804AB0B33DF6}"/>
              </a:ext>
            </a:extLst>
          </p:cNvPr>
          <p:cNvPicPr>
            <a:picLocks noChangeAspect="1"/>
          </p:cNvPicPr>
          <p:nvPr/>
        </p:nvPicPr>
        <p:blipFill>
          <a:blip r:embed="rId3"/>
          <a:stretch>
            <a:fillRect/>
          </a:stretch>
        </p:blipFill>
        <p:spPr>
          <a:xfrm>
            <a:off x="4570360" y="3429000"/>
            <a:ext cx="3037972" cy="2286000"/>
          </a:xfrm>
          <a:prstGeom prst="rect">
            <a:avLst/>
          </a:prstGeom>
        </p:spPr>
      </p:pic>
      <p:pic>
        <p:nvPicPr>
          <p:cNvPr id="5" name="Picture 4" descr="A table with black text&#10;&#10;Description automatically generated">
            <a:extLst>
              <a:ext uri="{FF2B5EF4-FFF2-40B4-BE49-F238E27FC236}">
                <a16:creationId xmlns:a16="http://schemas.microsoft.com/office/drawing/2014/main" id="{600AAEB5-05DD-482B-1EEC-786F91DA6225}"/>
              </a:ext>
            </a:extLst>
          </p:cNvPr>
          <p:cNvPicPr>
            <a:picLocks noChangeAspect="1"/>
          </p:cNvPicPr>
          <p:nvPr/>
        </p:nvPicPr>
        <p:blipFill>
          <a:blip r:embed="rId4"/>
          <a:stretch>
            <a:fillRect/>
          </a:stretch>
        </p:blipFill>
        <p:spPr>
          <a:xfrm>
            <a:off x="7842900" y="3429000"/>
            <a:ext cx="3208005" cy="1542310"/>
          </a:xfrm>
          <a:prstGeom prst="rect">
            <a:avLst/>
          </a:prstGeom>
        </p:spPr>
      </p:pic>
    </p:spTree>
    <p:extLst>
      <p:ext uri="{BB962C8B-B14F-4D97-AF65-F5344CB8AC3E}">
        <p14:creationId xmlns:p14="http://schemas.microsoft.com/office/powerpoint/2010/main" val="3102046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C4086F5-5AAC-F692-73E3-87A47A65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B7BB7F-CCC0-F532-25B3-A10B1B67F5A7}"/>
              </a:ext>
            </a:extLst>
          </p:cNvPr>
          <p:cNvSpPr>
            <a:spLocks noGrp="1"/>
          </p:cNvSpPr>
          <p:nvPr>
            <p:ph type="title"/>
          </p:nvPr>
        </p:nvSpPr>
        <p:spPr>
          <a:xfrm>
            <a:off x="1066800" y="4107693"/>
            <a:ext cx="4305892" cy="1805111"/>
          </a:xfrm>
        </p:spPr>
        <p:txBody>
          <a:bodyPr anchor="ctr">
            <a:normAutofit/>
          </a:bodyPr>
          <a:lstStyle/>
          <a:p>
            <a:r>
              <a:rPr lang="en-US"/>
              <a:t>Power Supply System Specifications</a:t>
            </a:r>
          </a:p>
        </p:txBody>
      </p:sp>
      <p:sp>
        <p:nvSpPr>
          <p:cNvPr id="28" name="Freeform: Shape 27">
            <a:extLst>
              <a:ext uri="{FF2B5EF4-FFF2-40B4-BE49-F238E27FC236}">
                <a16:creationId xmlns:a16="http://schemas.microsoft.com/office/drawing/2014/main" id="{3351B06F-42FD-3E0A-3AA8-C51082644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3526" y="-55243"/>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21" name="Content Placeholder 2">
            <a:extLst>
              <a:ext uri="{FF2B5EF4-FFF2-40B4-BE49-F238E27FC236}">
                <a16:creationId xmlns:a16="http://schemas.microsoft.com/office/drawing/2014/main" id="{F66C0616-9CC1-97F3-1E28-82EEAE721B02}"/>
              </a:ext>
            </a:extLst>
          </p:cNvPr>
          <p:cNvGraphicFramePr>
            <a:graphicFrameLocks noGrp="1"/>
          </p:cNvGraphicFramePr>
          <p:nvPr>
            <p:ph idx="1"/>
            <p:extLst>
              <p:ext uri="{D42A27DB-BD31-4B8C-83A1-F6EECF244321}">
                <p14:modId xmlns:p14="http://schemas.microsoft.com/office/powerpoint/2010/main" val="3260385171"/>
              </p:ext>
            </p:extLst>
          </p:nvPr>
        </p:nvGraphicFramePr>
        <p:xfrm>
          <a:off x="6096000" y="1143000"/>
          <a:ext cx="4953000" cy="4741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2384860"/>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D13AE4BC-2211-4D4F-3686-2ACF60F9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Wood human figure">
            <a:extLst>
              <a:ext uri="{FF2B5EF4-FFF2-40B4-BE49-F238E27FC236}">
                <a16:creationId xmlns:a16="http://schemas.microsoft.com/office/drawing/2014/main" id="{8F22383A-005A-9186-61CA-CE9786D2CAC9}"/>
              </a:ext>
            </a:extLst>
          </p:cNvPr>
          <p:cNvPicPr>
            <a:picLocks noChangeAspect="1"/>
          </p:cNvPicPr>
          <p:nvPr/>
        </p:nvPicPr>
        <p:blipFill rotWithShape="1">
          <a:blip r:embed="rId2"/>
          <a:srcRect b="15730"/>
          <a:stretch/>
        </p:blipFill>
        <p:spPr>
          <a:xfrm>
            <a:off x="20" y="1"/>
            <a:ext cx="12191979" cy="6857999"/>
          </a:xfrm>
          <a:prstGeom prst="rect">
            <a:avLst/>
          </a:prstGeom>
        </p:spPr>
      </p:pic>
      <p:sp>
        <p:nvSpPr>
          <p:cNvPr id="32" name="Freeform: Shape 31">
            <a:extLst>
              <a:ext uri="{FF2B5EF4-FFF2-40B4-BE49-F238E27FC236}">
                <a16:creationId xmlns:a16="http://schemas.microsoft.com/office/drawing/2014/main" id="{FDF8B7E8-12B2-753C-7477-05B85D1D0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3729474" y="2822080"/>
            <a:ext cx="8481958" cy="4109294"/>
          </a:xfrm>
          <a:custGeom>
            <a:avLst/>
            <a:gdLst>
              <a:gd name="connsiteX0" fmla="*/ 2129133 w 8481958"/>
              <a:gd name="connsiteY0" fmla="*/ 1770 h 4109294"/>
              <a:gd name="connsiteX1" fmla="*/ 54314 w 8481958"/>
              <a:gd name="connsiteY1" fmla="*/ 918720 h 4109294"/>
              <a:gd name="connsiteX2" fmla="*/ 0 w 8481958"/>
              <a:gd name="connsiteY2" fmla="*/ 978213 h 4109294"/>
              <a:gd name="connsiteX3" fmla="*/ 54654 w 8481958"/>
              <a:gd name="connsiteY3" fmla="*/ 4109294 h 4109294"/>
              <a:gd name="connsiteX4" fmla="*/ 8481958 w 8481958"/>
              <a:gd name="connsiteY4" fmla="*/ 3962195 h 4109294"/>
              <a:gd name="connsiteX5" fmla="*/ 4000639 w 8481958"/>
              <a:gd name="connsiteY5" fmla="*/ 570502 h 4109294"/>
              <a:gd name="connsiteX6" fmla="*/ 3936789 w 8481958"/>
              <a:gd name="connsiteY6" fmla="*/ 524650 h 4109294"/>
              <a:gd name="connsiteX7" fmla="*/ 2305851 w 8481958"/>
              <a:gd name="connsiteY7" fmla="*/ 872 h 4109294"/>
              <a:gd name="connsiteX8" fmla="*/ 2129133 w 8481958"/>
              <a:gd name="connsiteY8" fmla="*/ 1770 h 410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81958" h="4109294">
                <a:moveTo>
                  <a:pt x="2129133" y="1770"/>
                </a:moveTo>
                <a:cubicBezTo>
                  <a:pt x="1364196" y="27835"/>
                  <a:pt x="614660" y="341491"/>
                  <a:pt x="54314" y="918720"/>
                </a:cubicBezTo>
                <a:lnTo>
                  <a:pt x="0" y="978213"/>
                </a:lnTo>
                <a:lnTo>
                  <a:pt x="54654" y="4109294"/>
                </a:lnTo>
                <a:lnTo>
                  <a:pt x="8481958" y="3962195"/>
                </a:lnTo>
                <a:lnTo>
                  <a:pt x="4000639" y="570502"/>
                </a:lnTo>
                <a:lnTo>
                  <a:pt x="3936789" y="524650"/>
                </a:lnTo>
                <a:cubicBezTo>
                  <a:pt x="3438692" y="185770"/>
                  <a:pt x="2871718" y="14402"/>
                  <a:pt x="2305851" y="872"/>
                </a:cubicBezTo>
                <a:cubicBezTo>
                  <a:pt x="2246907" y="-538"/>
                  <a:pt x="2187974" y="-235"/>
                  <a:pt x="2129133" y="1770"/>
                </a:cubicBezTo>
                <a:close/>
              </a:path>
            </a:pathLst>
          </a:custGeom>
          <a:gradFill>
            <a:gsLst>
              <a:gs pos="18000">
                <a:schemeClr val="bg2">
                  <a:alpha val="79000"/>
                </a:schemeClr>
              </a:gs>
              <a:gs pos="100000">
                <a:schemeClr val="accent1">
                  <a:lumMod val="60000"/>
                  <a:lumOff val="40000"/>
                  <a:alpha val="84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28EA7FC-C9B7-A463-7894-41851BBE7C4C}"/>
              </a:ext>
            </a:extLst>
          </p:cNvPr>
          <p:cNvSpPr>
            <a:spLocks noGrp="1"/>
          </p:cNvSpPr>
          <p:nvPr>
            <p:ph type="title"/>
          </p:nvPr>
        </p:nvSpPr>
        <p:spPr>
          <a:xfrm>
            <a:off x="6673754" y="4385256"/>
            <a:ext cx="4679325" cy="1558341"/>
          </a:xfrm>
        </p:spPr>
        <p:txBody>
          <a:bodyPr vert="horz" lIns="91440" tIns="45720" rIns="91440" bIns="45720" rtlCol="0" anchor="b">
            <a:normAutofit/>
          </a:bodyPr>
          <a:lstStyle/>
          <a:p>
            <a:pPr algn="r">
              <a:lnSpc>
                <a:spcPct val="100000"/>
              </a:lnSpc>
            </a:pPr>
            <a:br>
              <a:rPr lang="en-US" sz="3600" dirty="0"/>
            </a:br>
            <a:endParaRPr lang="en-US" sz="3600" dirty="0"/>
          </a:p>
        </p:txBody>
      </p:sp>
      <p:sp>
        <p:nvSpPr>
          <p:cNvPr id="3" name="Content Placeholder 2">
            <a:extLst>
              <a:ext uri="{FF2B5EF4-FFF2-40B4-BE49-F238E27FC236}">
                <a16:creationId xmlns:a16="http://schemas.microsoft.com/office/drawing/2014/main" id="{91508F70-F993-5C3E-B9AA-530767BEA33C}"/>
              </a:ext>
            </a:extLst>
          </p:cNvPr>
          <p:cNvSpPr>
            <a:spLocks noGrp="1"/>
          </p:cNvSpPr>
          <p:nvPr>
            <p:ph idx="1"/>
          </p:nvPr>
        </p:nvSpPr>
        <p:spPr>
          <a:xfrm>
            <a:off x="8158767" y="3429000"/>
            <a:ext cx="3710386" cy="1882942"/>
          </a:xfrm>
        </p:spPr>
        <p:txBody>
          <a:bodyPr vert="horz" lIns="91440" tIns="45720" rIns="91440" bIns="45720" rtlCol="0" anchor="b">
            <a:normAutofit/>
          </a:bodyPr>
          <a:lstStyle/>
          <a:p>
            <a:pPr marL="0" indent="0" algn="r">
              <a:buNone/>
            </a:pPr>
            <a:r>
              <a:rPr lang="en-US" sz="2000" dirty="0"/>
              <a:t>ANY QUESTIONS????</a:t>
            </a:r>
          </a:p>
        </p:txBody>
      </p:sp>
    </p:spTree>
    <p:extLst>
      <p:ext uri="{BB962C8B-B14F-4D97-AF65-F5344CB8AC3E}">
        <p14:creationId xmlns:p14="http://schemas.microsoft.com/office/powerpoint/2010/main" val="2619155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D8E37F-B926-4EDC-B832-034AD1BBD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66800" y="1162049"/>
            <a:ext cx="6489764" cy="1238250"/>
          </a:xfrm>
        </p:spPr>
        <p:txBody>
          <a:bodyPr anchor="ctr">
            <a:normAutofit/>
          </a:bodyPr>
          <a:lstStyle/>
          <a:p>
            <a:r>
              <a:rPr lang="en-US" dirty="0"/>
              <a:t>Problem </a:t>
            </a:r>
            <a:r>
              <a:rPr lang="en-US"/>
              <a:t>Statement</a:t>
            </a:r>
            <a:endParaRPr lang="en-US" dirty="0"/>
          </a:p>
        </p:txBody>
      </p:sp>
      <p:sp>
        <p:nvSpPr>
          <p:cNvPr id="3" name="Content Placeholder"/>
          <p:cNvSpPr>
            <a:spLocks noGrp="1"/>
          </p:cNvSpPr>
          <p:nvPr>
            <p:ph idx="1"/>
          </p:nvPr>
        </p:nvSpPr>
        <p:spPr>
          <a:xfrm>
            <a:off x="1066798" y="2736850"/>
            <a:ext cx="4155651" cy="2978150"/>
          </a:xfrm>
        </p:spPr>
        <p:txBody>
          <a:bodyPr>
            <a:normAutofit/>
          </a:bodyPr>
          <a:lstStyle/>
          <a:p>
            <a:pPr lvl="0"/>
            <a:r>
              <a:rPr lang="en-US" dirty="0"/>
              <a:t>The New York State Department of Environmental Conservation needs a distributed weather network across New York State so that the impact of climate change on microclimates can be better understood</a:t>
            </a:r>
          </a:p>
        </p:txBody>
      </p:sp>
      <p:pic>
        <p:nvPicPr>
          <p:cNvPr id="6" name="Picture 5" descr="A picture of a viewing telescope with a city on its background">
            <a:extLst>
              <a:ext uri="{FF2B5EF4-FFF2-40B4-BE49-F238E27FC236}">
                <a16:creationId xmlns:a16="http://schemas.microsoft.com/office/drawing/2014/main" id="{81E17F53-259E-B698-9AD3-585E3065BAED}"/>
              </a:ext>
            </a:extLst>
          </p:cNvPr>
          <p:cNvPicPr>
            <a:picLocks noChangeAspect="1"/>
          </p:cNvPicPr>
          <p:nvPr/>
        </p:nvPicPr>
        <p:blipFill rotWithShape="1">
          <a:blip r:embed="rId2"/>
          <a:srcRect t="11216" r="-1" b="-1"/>
          <a:stretch/>
        </p:blipFill>
        <p:spPr>
          <a:xfrm>
            <a:off x="3862670" y="2156616"/>
            <a:ext cx="8329331" cy="4701384"/>
          </a:xfrm>
          <a:custGeom>
            <a:avLst/>
            <a:gdLst/>
            <a:ahLst/>
            <a:cxnLst/>
            <a:rect l="l" t="t" r="r" b="b"/>
            <a:pathLst>
              <a:path w="8329331" h="4701384">
                <a:moveTo>
                  <a:pt x="7047184" y="406"/>
                </a:moveTo>
                <a:cubicBezTo>
                  <a:pt x="7473044" y="7480"/>
                  <a:pt x="7895572" y="106955"/>
                  <a:pt x="8282506" y="294946"/>
                </a:cubicBezTo>
                <a:lnTo>
                  <a:pt x="8329331" y="319324"/>
                </a:lnTo>
                <a:lnTo>
                  <a:pt x="8329331" y="4701384"/>
                </a:lnTo>
                <a:lnTo>
                  <a:pt x="0" y="4701384"/>
                </a:lnTo>
                <a:lnTo>
                  <a:pt x="5251843" y="580406"/>
                </a:lnTo>
                <a:lnTo>
                  <a:pt x="5312648" y="535110"/>
                </a:lnTo>
                <a:cubicBezTo>
                  <a:pt x="5787318" y="199904"/>
                  <a:pt x="6331234" y="25089"/>
                  <a:pt x="6876738" y="2514"/>
                </a:cubicBezTo>
                <a:cubicBezTo>
                  <a:pt x="6933561" y="163"/>
                  <a:pt x="6990402" y="-537"/>
                  <a:pt x="7047184" y="406"/>
                </a:cubicBezTo>
                <a:close/>
              </a:path>
            </a:pathLst>
          </a:custGeom>
        </p:spPr>
      </p:pic>
    </p:spTree>
    <p:extLst>
      <p:ext uri="{BB962C8B-B14F-4D97-AF65-F5344CB8AC3E}">
        <p14:creationId xmlns:p14="http://schemas.microsoft.com/office/powerpoint/2010/main" val="3094114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 name="Freeform: Shape 98">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0" name="Rectangle 99">
            <a:extLst>
              <a:ext uri="{FF2B5EF4-FFF2-40B4-BE49-F238E27FC236}">
                <a16:creationId xmlns:a16="http://schemas.microsoft.com/office/drawing/2014/main" id="{141F39C1-3FC3-BC32-C3E8-CF4EFA16E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34453" y="1281922"/>
            <a:ext cx="4476395" cy="424518"/>
          </a:xfrm>
        </p:spPr>
        <p:txBody>
          <a:bodyPr vert="horz" lIns="91440" tIns="45720" rIns="91440" bIns="45720" rtlCol="0" anchor="b">
            <a:normAutofit fontScale="90000"/>
          </a:bodyPr>
          <a:lstStyle/>
          <a:p>
            <a:pPr>
              <a:lnSpc>
                <a:spcPct val="100000"/>
              </a:lnSpc>
            </a:pPr>
            <a:r>
              <a:rPr lang="en-US" sz="3600" dirty="0"/>
              <a:t>Inspiration</a:t>
            </a:r>
          </a:p>
        </p:txBody>
      </p:sp>
      <p:pic>
        <p:nvPicPr>
          <p:cNvPr id="11" name="Picture 10" descr="A wind turbine with a solar panel&#10;&#10;Description automatically generated">
            <a:extLst>
              <a:ext uri="{FF2B5EF4-FFF2-40B4-BE49-F238E27FC236}">
                <a16:creationId xmlns:a16="http://schemas.microsoft.com/office/drawing/2014/main" id="{360E77F8-6970-DE5F-6930-8A6DC130DE19}"/>
              </a:ext>
            </a:extLst>
          </p:cNvPr>
          <p:cNvPicPr>
            <a:picLocks noChangeAspect="1"/>
          </p:cNvPicPr>
          <p:nvPr/>
        </p:nvPicPr>
        <p:blipFill rotWithShape="1">
          <a:blip r:embed="rId2"/>
          <a:srcRect t="8769" r="1" b="1"/>
          <a:stretch/>
        </p:blipFill>
        <p:spPr>
          <a:xfrm>
            <a:off x="6652263" y="864653"/>
            <a:ext cx="2725721" cy="2486701"/>
          </a:xfrm>
          <a:prstGeom prst="rect">
            <a:avLst/>
          </a:prstGeom>
        </p:spPr>
      </p:pic>
      <p:pic>
        <p:nvPicPr>
          <p:cNvPr id="12" name="Content Placeholder 11" descr="An anemometer and a device&#10;&#10;Description automatically generated">
            <a:extLst>
              <a:ext uri="{FF2B5EF4-FFF2-40B4-BE49-F238E27FC236}">
                <a16:creationId xmlns:a16="http://schemas.microsoft.com/office/drawing/2014/main" id="{FA33097B-0256-29F3-A02C-B432F040B25E}"/>
              </a:ext>
            </a:extLst>
          </p:cNvPr>
          <p:cNvPicPr>
            <a:picLocks noChangeAspect="1"/>
          </p:cNvPicPr>
          <p:nvPr/>
        </p:nvPicPr>
        <p:blipFill>
          <a:blip r:embed="rId3"/>
          <a:stretch>
            <a:fillRect/>
          </a:stretch>
        </p:blipFill>
        <p:spPr>
          <a:xfrm>
            <a:off x="6648807" y="3497020"/>
            <a:ext cx="2484100" cy="2484100"/>
          </a:xfrm>
          <a:prstGeom prst="rect">
            <a:avLst/>
          </a:prstGeom>
        </p:spPr>
      </p:pic>
      <p:sp>
        <p:nvSpPr>
          <p:cNvPr id="17" name="TextBox 16">
            <a:extLst>
              <a:ext uri="{FF2B5EF4-FFF2-40B4-BE49-F238E27FC236}">
                <a16:creationId xmlns:a16="http://schemas.microsoft.com/office/drawing/2014/main" id="{9A6CD73A-7590-0242-0216-EFE5AC3EA622}"/>
              </a:ext>
            </a:extLst>
          </p:cNvPr>
          <p:cNvSpPr txBox="1"/>
          <p:nvPr/>
        </p:nvSpPr>
        <p:spPr>
          <a:xfrm>
            <a:off x="934453" y="2108003"/>
            <a:ext cx="4355432" cy="3416320"/>
          </a:xfrm>
          <a:prstGeom prst="rect">
            <a:avLst/>
          </a:prstGeom>
          <a:noFill/>
        </p:spPr>
        <p:txBody>
          <a:bodyPr wrap="square" rtlCol="0">
            <a:spAutoFit/>
          </a:bodyPr>
          <a:lstStyle/>
          <a:p>
            <a:pPr marL="285750" indent="-285750">
              <a:buFont typeface="Arial" panose="020B0604020202020204" pitchFamily="34" charset="0"/>
              <a:buChar char="•"/>
            </a:pPr>
            <a:r>
              <a:rPr lang="en-US" dirty="0"/>
              <a:t>Browsing online at various home weathering systems allowed us to visualize how different they can be between each other. </a:t>
            </a:r>
          </a:p>
          <a:p>
            <a:pPr marL="285750" indent="-285750">
              <a:buFont typeface="Arial" panose="020B0604020202020204" pitchFamily="34" charset="0"/>
              <a:buChar char="•"/>
            </a:pPr>
            <a:r>
              <a:rPr lang="en-US" dirty="0"/>
              <a:t>It gave us inspiration into how we want to power on our system and the size it would take to design a low-cost power efficient system.</a:t>
            </a:r>
          </a:p>
          <a:p>
            <a:pPr marL="285750" indent="-285750">
              <a:buFont typeface="Arial" panose="020B0604020202020204" pitchFamily="34" charset="0"/>
              <a:buChar char="•"/>
            </a:pPr>
            <a:r>
              <a:rPr lang="en-US" dirty="0"/>
              <a:t>It also led to us finding faults in the existing systems on the market which allowed us to improve on our design that we hadn’t seen. </a:t>
            </a:r>
          </a:p>
        </p:txBody>
      </p:sp>
    </p:spTree>
    <p:extLst>
      <p:ext uri="{BB962C8B-B14F-4D97-AF65-F5344CB8AC3E}">
        <p14:creationId xmlns:p14="http://schemas.microsoft.com/office/powerpoint/2010/main" val="815125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00CB3E-22D8-C88A-E699-CC9736BC9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66799" y="1131497"/>
            <a:ext cx="8606346" cy="1257299"/>
          </a:xfrm>
        </p:spPr>
        <p:txBody>
          <a:bodyPr anchor="ctr">
            <a:normAutofit fontScale="90000"/>
          </a:bodyPr>
          <a:lstStyle/>
          <a:p>
            <a:r>
              <a:rPr lang="en-US" sz="4800"/>
              <a:t>System Functional Requirements</a:t>
            </a:r>
          </a:p>
        </p:txBody>
      </p:sp>
      <p:sp>
        <p:nvSpPr>
          <p:cNvPr id="3" name="Content Placeholder"/>
          <p:cNvSpPr>
            <a:spLocks noGrp="1"/>
          </p:cNvSpPr>
          <p:nvPr>
            <p:ph idx="1"/>
          </p:nvPr>
        </p:nvSpPr>
        <p:spPr>
          <a:xfrm>
            <a:off x="1066798" y="2736850"/>
            <a:ext cx="5029202" cy="2978152"/>
          </a:xfrm>
        </p:spPr>
        <p:txBody>
          <a:bodyPr vert="horz" lIns="91440" tIns="45720" rIns="91440" bIns="45720" rtlCol="0" anchor="t">
            <a:normAutofit/>
          </a:bodyPr>
          <a:lstStyle/>
          <a:p>
            <a:pPr lvl="0">
              <a:lnSpc>
                <a:spcPct val="110000"/>
              </a:lnSpc>
            </a:pPr>
            <a:r>
              <a:rPr lang="en-US" sz="1500" dirty="0"/>
              <a:t>Data Processing– the system must be able to record sensor readings and accurately translate the readings into weather conditions</a:t>
            </a:r>
          </a:p>
          <a:p>
            <a:pPr lvl="0">
              <a:lnSpc>
                <a:spcPct val="110000"/>
              </a:lnSpc>
            </a:pPr>
            <a:r>
              <a:rPr lang="en-US" sz="1500" dirty="0"/>
              <a:t>Data Transmission– the home unit must be able to send its data through Wi-Fi so that the </a:t>
            </a:r>
            <a:r>
              <a:rPr lang="en-US" sz="1500"/>
              <a:t>NYSDEC</a:t>
            </a:r>
            <a:r>
              <a:rPr lang="en-US" sz="1500" dirty="0"/>
              <a:t> can access, store, and use it at their convenience</a:t>
            </a:r>
          </a:p>
          <a:p>
            <a:pPr lvl="0">
              <a:lnSpc>
                <a:spcPct val="110000"/>
              </a:lnSpc>
            </a:pPr>
            <a:r>
              <a:rPr lang="en-US" sz="1500" dirty="0"/>
              <a:t>Precision– the system must be able to read, interpret, and record data from the sensors continuously to provide NYDEC the most precise set of data</a:t>
            </a:r>
          </a:p>
        </p:txBody>
      </p:sp>
      <p:pic>
        <p:nvPicPr>
          <p:cNvPr id="6" name="Picture 5" descr="Electronic circuit board">
            <a:extLst>
              <a:ext uri="{FF2B5EF4-FFF2-40B4-BE49-F238E27FC236}">
                <a16:creationId xmlns:a16="http://schemas.microsoft.com/office/drawing/2014/main" id="{BB5ACDCB-716B-5B8B-02D7-84DD733321D1}"/>
              </a:ext>
            </a:extLst>
          </p:cNvPr>
          <p:cNvPicPr>
            <a:picLocks noChangeAspect="1"/>
          </p:cNvPicPr>
          <p:nvPr/>
        </p:nvPicPr>
        <p:blipFill rotWithShape="1">
          <a:blip r:embed="rId2"/>
          <a:srcRect t="18373" r="-11" b="-11"/>
          <a:stretch/>
        </p:blipFill>
        <p:spPr>
          <a:xfrm>
            <a:off x="5797434"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p:spPr>
      </p:pic>
    </p:spTree>
    <p:extLst>
      <p:ext uri="{BB962C8B-B14F-4D97-AF65-F5344CB8AC3E}">
        <p14:creationId xmlns:p14="http://schemas.microsoft.com/office/powerpoint/2010/main" val="658399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D8E37F-B926-4EDC-B832-034AD1BBD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66800" y="1162049"/>
            <a:ext cx="6489764" cy="1238250"/>
          </a:xfrm>
        </p:spPr>
        <p:txBody>
          <a:bodyPr anchor="ctr">
            <a:normAutofit/>
          </a:bodyPr>
          <a:lstStyle/>
          <a:p>
            <a:r>
              <a:rPr lang="en-US"/>
              <a:t>Subsystem </a:t>
            </a:r>
            <a:r>
              <a:rPr lang="en-US" dirty="0"/>
              <a:t>Functional Requirements</a:t>
            </a:r>
          </a:p>
        </p:txBody>
      </p:sp>
      <p:sp>
        <p:nvSpPr>
          <p:cNvPr id="3" name="Content Placeholder"/>
          <p:cNvSpPr>
            <a:spLocks noGrp="1"/>
          </p:cNvSpPr>
          <p:nvPr>
            <p:ph idx="1"/>
          </p:nvPr>
        </p:nvSpPr>
        <p:spPr>
          <a:xfrm>
            <a:off x="1066798" y="2736850"/>
            <a:ext cx="4155651" cy="2978150"/>
          </a:xfrm>
        </p:spPr>
        <p:txBody>
          <a:bodyPr>
            <a:normAutofit/>
          </a:bodyPr>
          <a:lstStyle/>
          <a:p>
            <a:pPr lvl="0">
              <a:lnSpc>
                <a:spcPct val="110000"/>
              </a:lnSpc>
            </a:pPr>
            <a:r>
              <a:rPr lang="en-US" sz="1100" dirty="0"/>
              <a:t>Power Management – The power subsystem should manage and distribute power to meet other subsystem requirements, making sure that the supply is stable and reliable without overloading the other subsystems</a:t>
            </a:r>
          </a:p>
          <a:p>
            <a:pPr lvl="0">
              <a:lnSpc>
                <a:spcPct val="110000"/>
              </a:lnSpc>
            </a:pPr>
            <a:r>
              <a:rPr lang="en-US" sz="1100" dirty="0"/>
              <a:t>Energy Storage – The power subsystem is going to store the excess energy from the solar panel in a battery for later use and to charge the battery</a:t>
            </a:r>
          </a:p>
          <a:p>
            <a:pPr lvl="0">
              <a:lnSpc>
                <a:spcPct val="110000"/>
              </a:lnSpc>
            </a:pPr>
            <a:r>
              <a:rPr lang="en-US" sz="1100" dirty="0"/>
              <a:t>Reliability – Power system must minimize downtime and ensure that the rest of the weathering system will operate, even during harsh weather or home power outage</a:t>
            </a:r>
          </a:p>
        </p:txBody>
      </p:sp>
      <p:pic>
        <p:nvPicPr>
          <p:cNvPr id="6" name="Picture 5" descr="Close up of a solar panel">
            <a:extLst>
              <a:ext uri="{FF2B5EF4-FFF2-40B4-BE49-F238E27FC236}">
                <a16:creationId xmlns:a16="http://schemas.microsoft.com/office/drawing/2014/main" id="{30700F9A-477D-CBE2-BD00-869765DAEA57}"/>
              </a:ext>
            </a:extLst>
          </p:cNvPr>
          <p:cNvPicPr>
            <a:picLocks noChangeAspect="1"/>
          </p:cNvPicPr>
          <p:nvPr/>
        </p:nvPicPr>
        <p:blipFill rotWithShape="1">
          <a:blip r:embed="rId2"/>
          <a:srcRect t="1031" r="-1" b="14281"/>
          <a:stretch/>
        </p:blipFill>
        <p:spPr>
          <a:xfrm>
            <a:off x="3862670" y="2156616"/>
            <a:ext cx="8329331" cy="4701384"/>
          </a:xfrm>
          <a:custGeom>
            <a:avLst/>
            <a:gdLst/>
            <a:ahLst/>
            <a:cxnLst/>
            <a:rect l="l" t="t" r="r" b="b"/>
            <a:pathLst>
              <a:path w="8329331" h="4701384">
                <a:moveTo>
                  <a:pt x="7047184" y="406"/>
                </a:moveTo>
                <a:cubicBezTo>
                  <a:pt x="7473044" y="7480"/>
                  <a:pt x="7895572" y="106955"/>
                  <a:pt x="8282506" y="294946"/>
                </a:cubicBezTo>
                <a:lnTo>
                  <a:pt x="8329331" y="319324"/>
                </a:lnTo>
                <a:lnTo>
                  <a:pt x="8329331" y="4701384"/>
                </a:lnTo>
                <a:lnTo>
                  <a:pt x="0" y="4701384"/>
                </a:lnTo>
                <a:lnTo>
                  <a:pt x="5251843" y="580406"/>
                </a:lnTo>
                <a:lnTo>
                  <a:pt x="5312648" y="535110"/>
                </a:lnTo>
                <a:cubicBezTo>
                  <a:pt x="5787318" y="199904"/>
                  <a:pt x="6331234" y="25089"/>
                  <a:pt x="6876738" y="2514"/>
                </a:cubicBezTo>
                <a:cubicBezTo>
                  <a:pt x="6933561" y="163"/>
                  <a:pt x="6990402" y="-537"/>
                  <a:pt x="7047184" y="406"/>
                </a:cubicBezTo>
                <a:close/>
              </a:path>
            </a:pathLst>
          </a:custGeom>
        </p:spPr>
      </p:pic>
    </p:spTree>
    <p:extLst>
      <p:ext uri="{BB962C8B-B14F-4D97-AF65-F5344CB8AC3E}">
        <p14:creationId xmlns:p14="http://schemas.microsoft.com/office/powerpoint/2010/main" val="1837957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00CB3E-22D8-C88A-E699-CC9736BC9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66799" y="1131497"/>
            <a:ext cx="8606346" cy="1257299"/>
          </a:xfrm>
        </p:spPr>
        <p:txBody>
          <a:bodyPr anchor="ctr">
            <a:normAutofit fontScale="90000"/>
          </a:bodyPr>
          <a:lstStyle/>
          <a:p>
            <a:r>
              <a:rPr lang="en-US" sz="4400"/>
              <a:t>System Non- Functional Requirements</a:t>
            </a:r>
          </a:p>
        </p:txBody>
      </p:sp>
      <p:sp>
        <p:nvSpPr>
          <p:cNvPr id="3" name="Content Placeholder"/>
          <p:cNvSpPr>
            <a:spLocks noGrp="1"/>
          </p:cNvSpPr>
          <p:nvPr>
            <p:ph idx="1"/>
          </p:nvPr>
        </p:nvSpPr>
        <p:spPr>
          <a:xfrm>
            <a:off x="1066798" y="2736850"/>
            <a:ext cx="5029202" cy="2978152"/>
          </a:xfrm>
        </p:spPr>
        <p:txBody>
          <a:bodyPr>
            <a:normAutofit/>
          </a:bodyPr>
          <a:lstStyle/>
          <a:p>
            <a:pPr lvl="0">
              <a:lnSpc>
                <a:spcPct val="110000"/>
              </a:lnSpc>
            </a:pPr>
            <a:r>
              <a:rPr lang="en-US" sz="1400" dirty="0"/>
              <a:t>Durability – the field unit must be able to withstand harsh weather conditions over extended periods of time while ensuring the components remain protected and undamaged</a:t>
            </a:r>
          </a:p>
          <a:p>
            <a:pPr lvl="0">
              <a:lnSpc>
                <a:spcPct val="110000"/>
              </a:lnSpc>
            </a:pPr>
            <a:r>
              <a:rPr lang="en-US" sz="1400" dirty="0"/>
              <a:t>Usability – the system should support ease of use for all homeowners, with a user-friendly UI to make the data easily accessible, and a simple installation/setup process to get the user started</a:t>
            </a:r>
          </a:p>
          <a:p>
            <a:pPr lvl="0">
              <a:lnSpc>
                <a:spcPct val="110000"/>
              </a:lnSpc>
            </a:pPr>
            <a:r>
              <a:rPr lang="en-US" sz="1400" dirty="0"/>
              <a:t>Reliability – The users should be able to rely on the system to accurately supply weather information from the sensors on the field unit</a:t>
            </a:r>
          </a:p>
        </p:txBody>
      </p:sp>
      <p:pic>
        <p:nvPicPr>
          <p:cNvPr id="6" name="Picture 5" descr="Lifting crane">
            <a:extLst>
              <a:ext uri="{FF2B5EF4-FFF2-40B4-BE49-F238E27FC236}">
                <a16:creationId xmlns:a16="http://schemas.microsoft.com/office/drawing/2014/main" id="{4AD3A87C-86B8-236C-B22F-DCC5E49D6F2C}"/>
              </a:ext>
            </a:extLst>
          </p:cNvPr>
          <p:cNvPicPr>
            <a:picLocks noChangeAspect="1"/>
          </p:cNvPicPr>
          <p:nvPr/>
        </p:nvPicPr>
        <p:blipFill rotWithShape="1">
          <a:blip r:embed="rId3"/>
          <a:srcRect t="18373" r="-11" b="-11"/>
          <a:stretch/>
        </p:blipFill>
        <p:spPr>
          <a:xfrm>
            <a:off x="5797434"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p:spPr>
      </p:pic>
    </p:spTree>
    <p:extLst>
      <p:ext uri="{BB962C8B-B14F-4D97-AF65-F5344CB8AC3E}">
        <p14:creationId xmlns:p14="http://schemas.microsoft.com/office/powerpoint/2010/main" val="891747660"/>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1A06B62-8BB1-9677-4094-5FB84178B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239000" y="1143000"/>
            <a:ext cx="3924299" cy="1612290"/>
          </a:xfrm>
        </p:spPr>
        <p:txBody>
          <a:bodyPr anchor="ctr">
            <a:normAutofit/>
          </a:bodyPr>
          <a:lstStyle/>
          <a:p>
            <a:r>
              <a:rPr lang="en-US"/>
              <a:t>Subsystem Non- Functional</a:t>
            </a:r>
            <a:r>
              <a:rPr lang="en-US" dirty="0"/>
              <a:t> Requirements</a:t>
            </a:r>
          </a:p>
        </p:txBody>
      </p:sp>
      <p:sp>
        <p:nvSpPr>
          <p:cNvPr id="3" name="Content Placeholder"/>
          <p:cNvSpPr>
            <a:spLocks noGrp="1"/>
          </p:cNvSpPr>
          <p:nvPr>
            <p:ph idx="1"/>
          </p:nvPr>
        </p:nvSpPr>
        <p:spPr>
          <a:xfrm>
            <a:off x="7239000" y="2736850"/>
            <a:ext cx="3924299" cy="2978150"/>
          </a:xfrm>
        </p:spPr>
        <p:txBody>
          <a:bodyPr>
            <a:normAutofit/>
          </a:bodyPr>
          <a:lstStyle/>
          <a:p>
            <a:pPr lvl="0">
              <a:lnSpc>
                <a:spcPct val="110000"/>
              </a:lnSpc>
            </a:pPr>
            <a:r>
              <a:rPr lang="en-US" sz="1400" dirty="0"/>
              <a:t>Efficiency – The power subsystem should work with high efficiency, lowering energy loss and optimizing power usage</a:t>
            </a:r>
          </a:p>
          <a:p>
            <a:pPr lvl="0">
              <a:lnSpc>
                <a:spcPct val="110000"/>
              </a:lnSpc>
            </a:pPr>
            <a:r>
              <a:rPr lang="en-US" sz="1400" dirty="0"/>
              <a:t>Availability – Power system should minimize downtime, maintain high availability, and ensures that the weathering system is always operational</a:t>
            </a:r>
          </a:p>
          <a:p>
            <a:pPr lvl="0">
              <a:lnSpc>
                <a:spcPct val="110000"/>
              </a:lnSpc>
            </a:pPr>
            <a:r>
              <a:rPr lang="en-US" sz="1400" dirty="0"/>
              <a:t>Compatibility -Power system should be compatible with the components of the other subsystems and a wide range of sensors</a:t>
            </a:r>
          </a:p>
        </p:txBody>
      </p:sp>
      <p:pic>
        <p:nvPicPr>
          <p:cNvPr id="6" name="Picture 5" descr="One glowing light bulb among other light bulbs">
            <a:extLst>
              <a:ext uri="{FF2B5EF4-FFF2-40B4-BE49-F238E27FC236}">
                <a16:creationId xmlns:a16="http://schemas.microsoft.com/office/drawing/2014/main" id="{8F470FED-ED86-C73C-43A2-9A1CD95DE1E9}"/>
              </a:ext>
            </a:extLst>
          </p:cNvPr>
          <p:cNvPicPr>
            <a:picLocks noChangeAspect="1"/>
          </p:cNvPicPr>
          <p:nvPr/>
        </p:nvPicPr>
        <p:blipFill rotWithShape="1">
          <a:blip r:embed="rId3"/>
          <a:srcRect r="8434" b="10"/>
          <a:stretch/>
        </p:blipFill>
        <p:spPr>
          <a:xfrm>
            <a:off x="1" y="-2357"/>
            <a:ext cx="7872431" cy="4310904"/>
          </a:xfrm>
          <a:custGeom>
            <a:avLst/>
            <a:gdLst/>
            <a:ahLst/>
            <a:cxnLst/>
            <a:rect l="l" t="t" r="r" b="b"/>
            <a:pathLst>
              <a:path w="7872431" h="4310904">
                <a:moveTo>
                  <a:pt x="0" y="0"/>
                </a:moveTo>
                <a:lnTo>
                  <a:pt x="7872431" y="0"/>
                </a:lnTo>
                <a:lnTo>
                  <a:pt x="3042989" y="3788060"/>
                </a:lnTo>
                <a:cubicBezTo>
                  <a:pt x="2579199" y="4115583"/>
                  <a:pt x="2047750" y="4286391"/>
                  <a:pt x="1514750" y="4308448"/>
                </a:cubicBezTo>
                <a:cubicBezTo>
                  <a:pt x="1015062" y="4329127"/>
                  <a:pt x="514010" y="4219067"/>
                  <a:pt x="66064" y="3984830"/>
                </a:cubicBezTo>
                <a:lnTo>
                  <a:pt x="0" y="3947746"/>
                </a:lnTo>
                <a:close/>
              </a:path>
            </a:pathLst>
          </a:custGeom>
        </p:spPr>
      </p:pic>
    </p:spTree>
    <p:extLst>
      <p:ext uri="{BB962C8B-B14F-4D97-AF65-F5344CB8AC3E}">
        <p14:creationId xmlns:p14="http://schemas.microsoft.com/office/powerpoint/2010/main" val="2240581274"/>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C4086F5-5AAC-F692-73E3-87A47A65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66800" y="4048691"/>
            <a:ext cx="5029200" cy="1962150"/>
          </a:xfrm>
        </p:spPr>
        <p:txBody>
          <a:bodyPr anchor="ctr">
            <a:normAutofit/>
          </a:bodyPr>
          <a:lstStyle/>
          <a:p>
            <a:r>
              <a:rPr lang="en-US" sz="4800"/>
              <a:t>System Design Constraints</a:t>
            </a:r>
          </a:p>
        </p:txBody>
      </p:sp>
      <p:pic>
        <p:nvPicPr>
          <p:cNvPr id="6" name="Picture 5" descr="A midsection of a person holding a miniature house">
            <a:extLst>
              <a:ext uri="{FF2B5EF4-FFF2-40B4-BE49-F238E27FC236}">
                <a16:creationId xmlns:a16="http://schemas.microsoft.com/office/drawing/2014/main" id="{E840134A-1D0D-9630-0076-9B6BC169DF59}"/>
              </a:ext>
            </a:extLst>
          </p:cNvPr>
          <p:cNvPicPr>
            <a:picLocks noChangeAspect="1"/>
          </p:cNvPicPr>
          <p:nvPr/>
        </p:nvPicPr>
        <p:blipFill rotWithShape="1">
          <a:blip r:embed="rId3"/>
          <a:srcRect t="11206" r="-3" b="2433"/>
          <a:stretch/>
        </p:blipFill>
        <p:spPr>
          <a:xfrm>
            <a:off x="-2380" y="-17766"/>
            <a:ext cx="6394567" cy="3479045"/>
          </a:xfrm>
          <a:custGeom>
            <a:avLst/>
            <a:gdLst/>
            <a:ahLst/>
            <a:cxnLst/>
            <a:rect l="l" t="t" r="r" b="b"/>
            <a:pathLst>
              <a:path w="6394567" h="3479045">
                <a:moveTo>
                  <a:pt x="0" y="0"/>
                </a:moveTo>
                <a:lnTo>
                  <a:pt x="6394567" y="0"/>
                </a:lnTo>
                <a:lnTo>
                  <a:pt x="2477593" y="3073542"/>
                </a:lnTo>
                <a:lnTo>
                  <a:pt x="2435111" y="3105189"/>
                </a:lnTo>
                <a:cubicBezTo>
                  <a:pt x="2103481" y="3339382"/>
                  <a:pt x="1723470" y="3461518"/>
                  <a:pt x="1342352" y="3477290"/>
                </a:cubicBezTo>
                <a:cubicBezTo>
                  <a:pt x="1302651" y="3478932"/>
                  <a:pt x="1262940" y="3479421"/>
                  <a:pt x="1223270" y="3478762"/>
                </a:cubicBezTo>
                <a:cubicBezTo>
                  <a:pt x="786893" y="3471515"/>
                  <a:pt x="355525" y="3325396"/>
                  <a:pt x="277" y="3048974"/>
                </a:cubicBezTo>
                <a:lnTo>
                  <a:pt x="0" y="3048730"/>
                </a:lnTo>
                <a:close/>
              </a:path>
            </a:pathLst>
          </a:custGeom>
        </p:spPr>
      </p:pic>
      <p:sp>
        <p:nvSpPr>
          <p:cNvPr id="3" name="Content Placeholder"/>
          <p:cNvSpPr>
            <a:spLocks noGrp="1"/>
          </p:cNvSpPr>
          <p:nvPr>
            <p:ph idx="1"/>
          </p:nvPr>
        </p:nvSpPr>
        <p:spPr>
          <a:xfrm>
            <a:off x="7239000" y="1143000"/>
            <a:ext cx="3924300" cy="4572000"/>
          </a:xfrm>
        </p:spPr>
        <p:txBody>
          <a:bodyPr vert="horz" lIns="91440" tIns="45720" rIns="91440" bIns="45720" rtlCol="0" anchor="t">
            <a:normAutofit/>
          </a:bodyPr>
          <a:lstStyle/>
          <a:p>
            <a:pPr>
              <a:lnSpc>
                <a:spcPct val="110000"/>
              </a:lnSpc>
            </a:pPr>
            <a:r>
              <a:rPr lang="en-US" sz="1500">
                <a:latin typeface="Times New Roman"/>
                <a:cs typeface="Times New Roman"/>
              </a:rPr>
              <a:t>Financial – There is a budget of $200. We are limited to a certain quality of components that can be used to build the home weathering system.</a:t>
            </a:r>
          </a:p>
          <a:p>
            <a:pPr>
              <a:lnSpc>
                <a:spcPct val="110000"/>
              </a:lnSpc>
            </a:pPr>
            <a:r>
              <a:rPr lang="en-US" sz="1500">
                <a:latin typeface="Times New Roman"/>
                <a:cs typeface="Times New Roman"/>
              </a:rPr>
              <a:t>Weight – The weight of the system should be reasonable. If it is too light, then it can easily be damaged by strong wind or heavy rain. If it is too heavy then it could be harder to place the system in the correct location, and it can damage the surrounding area.</a:t>
            </a:r>
          </a:p>
          <a:p>
            <a:pPr>
              <a:lnSpc>
                <a:spcPct val="110000"/>
              </a:lnSpc>
            </a:pPr>
            <a:r>
              <a:rPr lang="en-US" sz="1500">
                <a:latin typeface="Times New Roman"/>
                <a:cs typeface="Times New Roman"/>
              </a:rPr>
              <a:t>Material – The material that the system will be built out would cause some constraints. An example is that when picking the material to build the system out of, we have limited choices because we need to pick a material that would not rust so easily.</a:t>
            </a:r>
          </a:p>
          <a:p>
            <a:pPr lvl="0">
              <a:lnSpc>
                <a:spcPct val="110000"/>
              </a:lnSpc>
            </a:pPr>
            <a:endParaRPr lang="en-US" sz="1500"/>
          </a:p>
        </p:txBody>
      </p:sp>
    </p:spTree>
    <p:extLst>
      <p:ext uri="{BB962C8B-B14F-4D97-AF65-F5344CB8AC3E}">
        <p14:creationId xmlns:p14="http://schemas.microsoft.com/office/powerpoint/2010/main" val="1235324731"/>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SwellVTI">
  <a:themeElements>
    <a:clrScheme name="AnalogousFromDarkSeedLeftStep">
      <a:dk1>
        <a:srgbClr val="000000"/>
      </a:dk1>
      <a:lt1>
        <a:srgbClr val="FFFFFF"/>
      </a:lt1>
      <a:dk2>
        <a:srgbClr val="1B2830"/>
      </a:dk2>
      <a:lt2>
        <a:srgbClr val="F0F3F0"/>
      </a:lt2>
      <a:accent1>
        <a:srgbClr val="CE41C6"/>
      </a:accent1>
      <a:accent2>
        <a:srgbClr val="8B30BD"/>
      </a:accent2>
      <a:accent3>
        <a:srgbClr val="6241CE"/>
      </a:accent3>
      <a:accent4>
        <a:srgbClr val="324CBD"/>
      </a:accent4>
      <a:accent5>
        <a:srgbClr val="4197CE"/>
      </a:accent5>
      <a:accent6>
        <a:srgbClr val="30BDBA"/>
      </a:accent6>
      <a:hlink>
        <a:srgbClr val="3F77BF"/>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ellVTI" id="{8361A04D-931A-43DC-973B-1B0B1DD5DECC}" vid="{6DDB23E8-D18E-4BDA-98D6-324466149EB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BDF29EFA039884FBF06461CFED82AEE" ma:contentTypeVersion="9" ma:contentTypeDescription="Create a new document." ma:contentTypeScope="" ma:versionID="8032f0c339c128c75253615312b02a26">
  <xsd:schema xmlns:xsd="http://www.w3.org/2001/XMLSchema" xmlns:xs="http://www.w3.org/2001/XMLSchema" xmlns:p="http://schemas.microsoft.com/office/2006/metadata/properties" xmlns:ns3="1dd3ce31-399d-409a-a038-82a52ea88007" xmlns:ns4="9287c845-6661-4a14-8f61-43a8fe7adbc0" targetNamespace="http://schemas.microsoft.com/office/2006/metadata/properties" ma:root="true" ma:fieldsID="afc8b717ffdbc945e0e54b8f22e01ede" ns3:_="" ns4:_="">
    <xsd:import namespace="1dd3ce31-399d-409a-a038-82a52ea88007"/>
    <xsd:import namespace="9287c845-6661-4a14-8f61-43a8fe7adbc0"/>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ObjectDetectorVersions"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d3ce31-399d-409a-a038-82a52ea880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87c845-6661-4a14-8f61-43a8fe7adbc0"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1dd3ce31-399d-409a-a038-82a52ea88007" xsi:nil="true"/>
  </documentManagement>
</p:properties>
</file>

<file path=customXml/itemProps1.xml><?xml version="1.0" encoding="utf-8"?>
<ds:datastoreItem xmlns:ds="http://schemas.openxmlformats.org/officeDocument/2006/customXml" ds:itemID="{91F96512-D746-4D55-8E7D-159B52BC9BA9}">
  <ds:schemaRefs>
    <ds:schemaRef ds:uri="http://schemas.microsoft.com/sharepoint/v3/contenttype/forms"/>
  </ds:schemaRefs>
</ds:datastoreItem>
</file>

<file path=customXml/itemProps2.xml><?xml version="1.0" encoding="utf-8"?>
<ds:datastoreItem xmlns:ds="http://schemas.openxmlformats.org/officeDocument/2006/customXml" ds:itemID="{319458EA-A79B-4D51-9F25-0AFAABB7D4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d3ce31-399d-409a-a038-82a52ea88007"/>
    <ds:schemaRef ds:uri="9287c845-6661-4a14-8f61-43a8fe7adb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832B5C-7819-4883-8F43-0E6D5F3A6E78}">
  <ds:schemaRefs>
    <ds:schemaRef ds:uri="http://purl.org/dc/terms/"/>
    <ds:schemaRef ds:uri="1dd3ce31-399d-409a-a038-82a52ea88007"/>
    <ds:schemaRef ds:uri="http://purl.org/dc/elements/1.1/"/>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9287c845-6661-4a14-8f61-43a8fe7adbc0"/>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212</TotalTime>
  <Words>1281</Words>
  <Application>Microsoft Office PowerPoint</Application>
  <PresentationFormat>Widescreen</PresentationFormat>
  <Paragraphs>76</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Neue Haas Grotesk Text Pro</vt:lpstr>
      <vt:lpstr>Times New Roman</vt:lpstr>
      <vt:lpstr>SwellVTI</vt:lpstr>
      <vt:lpstr>Weather Monitoring System Power Supply Subsystem </vt:lpstr>
      <vt:lpstr>Abstract</vt:lpstr>
      <vt:lpstr>Problem Statement</vt:lpstr>
      <vt:lpstr>Inspiration</vt:lpstr>
      <vt:lpstr>System Functional Requirements</vt:lpstr>
      <vt:lpstr>Subsystem Functional Requirements</vt:lpstr>
      <vt:lpstr>System Non- Functional Requirements</vt:lpstr>
      <vt:lpstr>Subsystem Non- Functional Requirements</vt:lpstr>
      <vt:lpstr>System Design Constraints</vt:lpstr>
      <vt:lpstr>Subsystem Design Constraints</vt:lpstr>
      <vt:lpstr>Decision Matrix</vt:lpstr>
      <vt:lpstr>Use case Diagram</vt:lpstr>
      <vt:lpstr>Data Flow Diagram</vt:lpstr>
      <vt:lpstr>Design Overview &amp; Justifications</vt:lpstr>
      <vt:lpstr>System Logical Design</vt:lpstr>
      <vt:lpstr>Subsystem Logical Design</vt:lpstr>
      <vt:lpstr>Programing/FSM</vt:lpstr>
      <vt:lpstr>Subsystem Physical Design</vt:lpstr>
      <vt:lpstr>Physical Prototype</vt:lpstr>
      <vt:lpstr>Final Physical Design with Casing</vt:lpstr>
      <vt:lpstr>Subsystem Part Specs</vt:lpstr>
      <vt:lpstr>Power Supply System Specifications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Rabanales, Michael</cp:lastModifiedBy>
  <cp:revision>44</cp:revision>
  <dcterms:created xsi:type="dcterms:W3CDTF">2024-04-19T18:59:01Z</dcterms:created>
  <dcterms:modified xsi:type="dcterms:W3CDTF">2024-04-22T02:14:39Z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0x0101000BDF29EFA039884FBF06461CFED82AEE</vt:lpwstr>
  </property>
</Properties>
</file>